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322" r:id="rId3"/>
    <p:sldId id="323" r:id="rId4"/>
    <p:sldId id="324" r:id="rId5"/>
    <p:sldId id="325" r:id="rId6"/>
    <p:sldId id="326" r:id="rId7"/>
    <p:sldId id="295" r:id="rId8"/>
    <p:sldId id="262" r:id="rId9"/>
    <p:sldId id="309" r:id="rId10"/>
    <p:sldId id="258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8" r:id="rId19"/>
    <p:sldId id="319" r:id="rId20"/>
    <p:sldId id="320" r:id="rId21"/>
    <p:sldId id="321" r:id="rId22"/>
    <p:sldId id="308" r:id="rId2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D7C23-E93F-4D4D-8F12-1B7E2C0EDD14}" type="datetimeFigureOut">
              <a:rPr lang="pt-PT" smtClean="0"/>
              <a:pPr/>
              <a:t>24-01-2015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DE0C5-7EF4-4327-B778-CDF4028896D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13846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227-8AE0-4BD0-8FD0-E77BE3177D3F}" type="datetimeFigureOut">
              <a:rPr lang="pt-PT" smtClean="0"/>
              <a:pPr/>
              <a:t>24-01-2015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227-8AE0-4BD0-8FD0-E77BE3177D3F}" type="datetimeFigureOut">
              <a:rPr lang="pt-PT" smtClean="0"/>
              <a:pPr/>
              <a:t>24-01-2015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227-8AE0-4BD0-8FD0-E77BE3177D3F}" type="datetimeFigureOut">
              <a:rPr lang="pt-PT" smtClean="0"/>
              <a:pPr/>
              <a:t>24-01-2015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227-8AE0-4BD0-8FD0-E77BE3177D3F}" type="datetimeFigureOut">
              <a:rPr lang="pt-PT" smtClean="0"/>
              <a:pPr/>
              <a:t>24-01-2015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227-8AE0-4BD0-8FD0-E77BE3177D3F}" type="datetimeFigureOut">
              <a:rPr lang="pt-PT" smtClean="0"/>
              <a:pPr/>
              <a:t>24-01-2015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227-8AE0-4BD0-8FD0-E77BE3177D3F}" type="datetimeFigureOut">
              <a:rPr lang="pt-PT" smtClean="0"/>
              <a:pPr/>
              <a:t>24-01-2015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227-8AE0-4BD0-8FD0-E77BE3177D3F}" type="datetimeFigureOut">
              <a:rPr lang="pt-PT" smtClean="0"/>
              <a:pPr/>
              <a:t>24-01-2015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227-8AE0-4BD0-8FD0-E77BE3177D3F}" type="datetimeFigureOut">
              <a:rPr lang="pt-PT" smtClean="0"/>
              <a:pPr/>
              <a:t>24-01-2015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227-8AE0-4BD0-8FD0-E77BE3177D3F}" type="datetimeFigureOut">
              <a:rPr lang="pt-PT" smtClean="0"/>
              <a:pPr/>
              <a:t>24-01-2015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227-8AE0-4BD0-8FD0-E77BE3177D3F}" type="datetimeFigureOut">
              <a:rPr lang="pt-PT" smtClean="0"/>
              <a:pPr/>
              <a:t>24-01-2015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7227-8AE0-4BD0-8FD0-E77BE3177D3F}" type="datetimeFigureOut">
              <a:rPr lang="pt-PT" smtClean="0"/>
              <a:pPr/>
              <a:t>24-01-2015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C7227-8AE0-4BD0-8FD0-E77BE3177D3F}" type="datetimeFigureOut">
              <a:rPr lang="pt-PT" smtClean="0"/>
              <a:pPr/>
              <a:t>24-01-2015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6662A-8867-43EC-9450-D86EEBA9D43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iaonline.com.br/acf/is/64/4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- 7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3314" name="AutoShape 2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3316" name="AutoShape 4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3318" name="AutoShape 6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" name="AutoShape 2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8" name="AutoShape 4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" name="AutoShape 6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0" name="Picture 2" descr="http://www.mensagens10.com.br/wp-content/uploads/2013/12/fe-na-vi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91839"/>
            <a:ext cx="6768752" cy="518543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4056" y="1340768"/>
            <a:ext cx="7772400" cy="720080"/>
          </a:xfrm>
        </p:spPr>
        <p:txBody>
          <a:bodyPr>
            <a:normAutofit/>
          </a:bodyPr>
          <a:lstStyle/>
          <a:p>
            <a:pPr marL="504000" indent="-540000" algn="l">
              <a:lnSpc>
                <a:spcPts val="3600"/>
              </a:lnSpc>
              <a:buClr>
                <a:schemeClr val="bg1"/>
              </a:buClr>
            </a:pPr>
            <a:r>
              <a:rPr lang="pt-PT" sz="4000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1. </a:t>
            </a:r>
            <a:r>
              <a:rPr lang="pt-PT" sz="4000" cap="none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As secas fontes de esperança</a:t>
            </a:r>
            <a:endParaRPr lang="pt-PT" sz="4000" cap="none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- 7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755576" y="2492896"/>
            <a:ext cx="7632848" cy="352839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lvl="0" algn="ctr">
              <a:lnSpc>
                <a:spcPts val="3300"/>
              </a:lnSpc>
              <a:spcBef>
                <a:spcPct val="0"/>
              </a:spcBef>
              <a:defRPr/>
            </a:pPr>
            <a:r>
              <a:rPr lang="pt-BR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</a:rPr>
              <a:t>Jó 31.24,25,28:</a:t>
            </a:r>
            <a:r>
              <a:rPr lang="pt-BR" sz="3600" dirty="0">
                <a:solidFill>
                  <a:schemeClr val="accent4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</a:rPr>
              <a:t/>
            </a:r>
            <a:br>
              <a:rPr lang="pt-BR" sz="3600" dirty="0">
                <a:solidFill>
                  <a:schemeClr val="accent4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</a:rPr>
            </a:br>
            <a:r>
              <a:rPr lang="pt-PT" sz="36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“</a:t>
            </a:r>
            <a:r>
              <a:rPr lang="pt-BR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Se </a:t>
            </a: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pus no ouro a minha confiança e disse ao ouro puro: Você é a minha garantia,</a:t>
            </a:r>
            <a:b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se me regozijei por ter grande riqueza, pela fortuna que as minhas mãos </a:t>
            </a:r>
            <a:r>
              <a:rPr lang="pt-BR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obtiveram...</a:t>
            </a:r>
          </a:p>
          <a:p>
            <a:pPr marR="9144" lvl="0" algn="ctr">
              <a:lnSpc>
                <a:spcPts val="3300"/>
              </a:lnSpc>
              <a:spcBef>
                <a:spcPct val="0"/>
              </a:spcBef>
              <a:defRPr/>
            </a:pP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esses também seriam pecados merecedores de condenação, pois eu teria sido infiel a Deus, que está nas </a:t>
            </a:r>
            <a:r>
              <a:rPr lang="pt-BR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alturas”.</a:t>
            </a: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/>
            </a:r>
            <a:b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endParaRPr kumimoji="0" lang="pt-PT" sz="3600" b="1" i="0" u="none" strike="noStrike" kern="1200" normalizeH="0" baseline="0" noProof="0" dirty="0">
              <a:solidFill>
                <a:schemeClr val="bg1"/>
              </a:solidFill>
              <a:uLnTx/>
              <a:uFillTx/>
              <a:latin typeface="Berlin Sans FB" panose="020E0602020502020306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03648" y="1916832"/>
            <a:ext cx="66838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algn="l" defTabSz="9144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1.1 As possessões mundanas</a:t>
            </a:r>
            <a:endParaRPr kumimoji="0" lang="pt-PT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Berlin Sans FB" panose="020E0602020502020306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4056" y="908720"/>
            <a:ext cx="7772400" cy="720080"/>
          </a:xfrm>
        </p:spPr>
        <p:txBody>
          <a:bodyPr>
            <a:normAutofit/>
          </a:bodyPr>
          <a:lstStyle/>
          <a:p>
            <a:pPr marL="504000" indent="-540000" algn="l">
              <a:lnSpc>
                <a:spcPts val="3600"/>
              </a:lnSpc>
              <a:buClr>
                <a:schemeClr val="bg1"/>
              </a:buClr>
            </a:pPr>
            <a:r>
              <a:rPr lang="pt-PT" sz="4000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1. As secas fontes de esperança</a:t>
            </a:r>
            <a:endParaRPr lang="pt-PT" sz="4000" cap="none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- 7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23528" y="2420888"/>
            <a:ext cx="8568952" cy="3600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algn="ctr">
              <a:lnSpc>
                <a:spcPts val="32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  <a:cs typeface="Arial" pitchFamily="34" charset="0"/>
              </a:rPr>
              <a:t>Isaías 20.5,6:</a:t>
            </a:r>
            <a:endParaRPr lang="pt-PT" sz="3200" b="1" dirty="0">
              <a:solidFill>
                <a:schemeClr val="accent4">
                  <a:lumMod val="20000"/>
                  <a:lumOff val="80000"/>
                </a:schemeClr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pPr marR="9144" lvl="0" algn="ctr">
              <a:lnSpc>
                <a:spcPts val="32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“</a:t>
            </a: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Os que confiavam na Etiópia e se vangloriavam no Egito terão medo e ficarão decepcionados.</a:t>
            </a:r>
            <a:b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Naquele dia o povo que vive deste lado do mar dirá: ‘Vejam o que aconteceu com aqueles em quem confiávamos, a quem recorremos para nos ajudar e livrar do rei da Assíria! E agora? Como escaparemos</a:t>
            </a:r>
            <a:r>
              <a:rPr lang="pt-BR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?”</a:t>
            </a: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03648" y="1700808"/>
            <a:ext cx="66838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algn="l" defTabSz="9144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1.2 Os poderes humanos</a:t>
            </a:r>
            <a:endParaRPr kumimoji="0" lang="pt-PT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Berlin Sans FB" panose="020E0602020502020306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34501" y="836712"/>
            <a:ext cx="6957507" cy="720080"/>
          </a:xfrm>
        </p:spPr>
        <p:txBody>
          <a:bodyPr>
            <a:normAutofit/>
          </a:bodyPr>
          <a:lstStyle/>
          <a:p>
            <a:pPr marL="504000" indent="-540000" algn="l">
              <a:lnSpc>
                <a:spcPts val="3600"/>
              </a:lnSpc>
              <a:buClr>
                <a:schemeClr val="bg1"/>
              </a:buClr>
            </a:pPr>
            <a:r>
              <a:rPr lang="pt-PT" sz="4000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1. As secas fontes de esperança</a:t>
            </a:r>
            <a:endParaRPr lang="pt-PT" sz="4000" cap="none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- 7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95536" y="2132856"/>
            <a:ext cx="8280919" cy="208823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algn="ctr">
              <a:lnSpc>
                <a:spcPts val="3200"/>
              </a:lnSpc>
              <a:spcBef>
                <a:spcPct val="0"/>
              </a:spcBef>
              <a:defRPr/>
            </a:pPr>
            <a:r>
              <a:rPr lang="pt-PT" sz="3200" spc="-15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  <a:cs typeface="Arial" pitchFamily="34" charset="0"/>
              </a:rPr>
              <a:t>Provérbios 16.1,9:</a:t>
            </a:r>
            <a:endParaRPr lang="pt-PT" sz="3200" spc="-150" dirty="0">
              <a:solidFill>
                <a:schemeClr val="accent4">
                  <a:lumMod val="20000"/>
                  <a:lumOff val="80000"/>
                </a:schemeClr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pPr marR="9144" lvl="0" algn="ctr">
              <a:lnSpc>
                <a:spcPts val="32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“</a:t>
            </a: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Ao homem pertencem os planos do coração, mas do Senhor vem a resposta da língua</a:t>
            </a:r>
            <a:r>
              <a:rPr lang="pt-BR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... </a:t>
            </a: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Em seu coração o homem planeja o seu caminho, mas o Senhor determina os seus passos</a:t>
            </a:r>
            <a:r>
              <a:rPr lang="pt-BR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</a:t>
            </a: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”</a:t>
            </a:r>
            <a:r>
              <a:rPr lang="pt-PT" sz="3200" dirty="0" smtClean="0">
                <a:latin typeface="Berlin Sans FB" panose="020E0602020502020306" pitchFamily="34" charset="0"/>
              </a:rPr>
              <a:t>.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90656" y="1484784"/>
            <a:ext cx="5983127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algn="l" defTabSz="9144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1.3 O próprio coração</a:t>
            </a:r>
            <a:endParaRPr kumimoji="0" lang="pt-PT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Berlin Sans FB" panose="020E0602020502020306" pitchFamily="34" charset="0"/>
              <a:ea typeface="+mj-ea"/>
              <a:cs typeface="+mj-cs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89887" y="4365104"/>
            <a:ext cx="7670545" cy="165618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algn="ctr">
              <a:lnSpc>
                <a:spcPts val="3200"/>
              </a:lnSpc>
              <a:spcBef>
                <a:spcPct val="0"/>
              </a:spcBef>
              <a:defRPr/>
            </a:pPr>
            <a:r>
              <a:rPr lang="pt-PT" sz="3200" spc="-15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  <a:cs typeface="Arial" pitchFamily="34" charset="0"/>
              </a:rPr>
              <a:t>Jeremias 17.9:</a:t>
            </a:r>
            <a:endParaRPr lang="pt-PT" sz="3200" spc="-150" dirty="0">
              <a:solidFill>
                <a:schemeClr val="accent4">
                  <a:lumMod val="20000"/>
                  <a:lumOff val="80000"/>
                </a:schemeClr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pPr marR="9144" lvl="0" algn="ctr">
              <a:lnSpc>
                <a:spcPts val="32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“</a:t>
            </a: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O coração é mais enganoso que qualquer outra coisa e sua doença é incurável. Quem é capaz de compreendê-lo</a:t>
            </a:r>
            <a:r>
              <a:rPr lang="pt-BR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?</a:t>
            </a: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4056" y="1340768"/>
            <a:ext cx="7772400" cy="720080"/>
          </a:xfrm>
        </p:spPr>
        <p:txBody>
          <a:bodyPr>
            <a:normAutofit/>
          </a:bodyPr>
          <a:lstStyle/>
          <a:p>
            <a:pPr marL="504000" indent="-540000" algn="l">
              <a:lnSpc>
                <a:spcPts val="3600"/>
              </a:lnSpc>
              <a:buClr>
                <a:schemeClr val="bg1"/>
              </a:buClr>
            </a:pPr>
            <a:r>
              <a:rPr lang="pt-PT" sz="4000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1. </a:t>
            </a:r>
            <a:r>
              <a:rPr lang="pt-PT" sz="4000" cap="none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As </a:t>
            </a:r>
            <a:r>
              <a:rPr lang="pt-PT" sz="4000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secas fontes </a:t>
            </a:r>
            <a:r>
              <a:rPr lang="pt-PT" sz="4000" cap="none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de esperança</a:t>
            </a:r>
            <a:endParaRPr lang="pt-PT" sz="4000" cap="none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- 7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23528" y="2636912"/>
            <a:ext cx="8568952" cy="331236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algn="ctr">
              <a:lnSpc>
                <a:spcPts val="32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  <a:cs typeface="Arial" pitchFamily="34" charset="0"/>
              </a:rPr>
              <a:t>Jó 8.11-13:</a:t>
            </a:r>
            <a:endParaRPr lang="pt-PT" sz="3200" dirty="0">
              <a:solidFill>
                <a:schemeClr val="accent4">
                  <a:lumMod val="20000"/>
                  <a:lumOff val="80000"/>
                </a:schemeClr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pPr marR="9144" lvl="0" algn="ctr">
              <a:lnSpc>
                <a:spcPts val="32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“</a:t>
            </a: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Poderá o papiro crescer senão no pântano? Sem água cresce o junco?</a:t>
            </a:r>
            <a:b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Mal cresce e, antes de ser colhido, seca-se, mais depressa que qualquer grama.</a:t>
            </a:r>
            <a:b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Esse é o destino de todo o que se esquece de Deus; assim perece a esperança dos </a:t>
            </a:r>
            <a:r>
              <a:rPr lang="pt-BR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ímpios</a:t>
            </a: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”.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03648" y="1988840"/>
            <a:ext cx="66838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algn="l" defTabSz="9144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1.4 O afastamento de Deus</a:t>
            </a:r>
            <a:endParaRPr kumimoji="0" lang="pt-PT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Berlin Sans FB" panose="020E0602020502020306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4056" y="620688"/>
            <a:ext cx="8239944" cy="720080"/>
          </a:xfrm>
        </p:spPr>
        <p:txBody>
          <a:bodyPr>
            <a:noAutofit/>
          </a:bodyPr>
          <a:lstStyle/>
          <a:p>
            <a:pPr marL="504000" indent="-540000" algn="l">
              <a:lnSpc>
                <a:spcPts val="3600"/>
              </a:lnSpc>
              <a:buClr>
                <a:schemeClr val="bg1"/>
              </a:buClr>
            </a:pPr>
            <a:r>
              <a:rPr lang="pt-PT" sz="4000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2. </a:t>
            </a:r>
            <a:r>
              <a:rPr lang="pt-PT" sz="4000" cap="none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As fontes abundantes de esperança</a:t>
            </a:r>
            <a:endParaRPr lang="pt-PT" sz="4000" cap="none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- 7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827584" y="2204864"/>
            <a:ext cx="8064896" cy="136815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algn="ctr">
              <a:lnSpc>
                <a:spcPts val="32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  <a:cs typeface="Arial" pitchFamily="34" charset="0"/>
              </a:rPr>
              <a:t>Salmo 33.18:</a:t>
            </a:r>
            <a:endParaRPr lang="pt-PT" sz="3200" dirty="0">
              <a:solidFill>
                <a:schemeClr val="accent4">
                  <a:lumMod val="20000"/>
                  <a:lumOff val="80000"/>
                </a:schemeClr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pPr marR="9144" lvl="0" algn="ctr">
              <a:lnSpc>
                <a:spcPts val="32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“</a:t>
            </a:r>
            <a:r>
              <a:rPr lang="pt-BR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...o </a:t>
            </a: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Senhor protege aqueles que o temem, e os que firmam a esperança no seu </a:t>
            </a:r>
            <a:r>
              <a:rPr lang="pt-BR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amor</a:t>
            </a: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”.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03648" y="1556792"/>
            <a:ext cx="66838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76000" marR="0" lvl="0" indent="-576000" algn="l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2.1 </a:t>
            </a: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A esperança está alicerçada no Senhor</a:t>
            </a:r>
            <a:endParaRPr kumimoji="0" lang="pt-PT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Berlin Sans FB" panose="020E0602020502020306" pitchFamily="34" charset="0"/>
              <a:ea typeface="+mj-ea"/>
              <a:cs typeface="+mj-cs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539552" y="3645024"/>
            <a:ext cx="8136904" cy="216024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algn="ctr">
              <a:lnSpc>
                <a:spcPts val="32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  <a:cs typeface="Arial" pitchFamily="34" charset="0"/>
              </a:rPr>
              <a:t>Salmo 42.5:</a:t>
            </a:r>
            <a:endParaRPr lang="pt-PT" sz="3200" dirty="0">
              <a:solidFill>
                <a:schemeClr val="accent4">
                  <a:lumMod val="20000"/>
                  <a:lumOff val="80000"/>
                </a:schemeClr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pPr marR="9144" lvl="0" algn="ctr">
              <a:lnSpc>
                <a:spcPts val="32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“Por que estás abatida, ó minha alma? Por que te perturbas dentro de mim? Espera em Deus, pois ainda o louvarei, a ele, meu auxílio e Deus meu”.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- 7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23528" y="2132856"/>
            <a:ext cx="8568952" cy="172819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algn="ctr">
              <a:lnSpc>
                <a:spcPts val="3200"/>
              </a:lnSpc>
              <a:spcBef>
                <a:spcPct val="0"/>
              </a:spcBef>
              <a:defRPr/>
            </a:pPr>
            <a:r>
              <a:rPr lang="pt-PT" sz="3200" dirty="0">
                <a:solidFill>
                  <a:schemeClr val="accent4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  <a:cs typeface="Arial" pitchFamily="34" charset="0"/>
              </a:rPr>
              <a:t>Isaías </a:t>
            </a:r>
            <a:r>
              <a:rPr lang="pt-PT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  <a:cs typeface="Arial" pitchFamily="34" charset="0"/>
              </a:rPr>
              <a:t>40.31:</a:t>
            </a:r>
            <a:endParaRPr lang="pt-PT" sz="3200" dirty="0">
              <a:solidFill>
                <a:schemeClr val="accent4">
                  <a:lumMod val="20000"/>
                  <a:lumOff val="80000"/>
                </a:schemeClr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pPr marR="9144" lvl="0" algn="ctr">
              <a:lnSpc>
                <a:spcPts val="3200"/>
              </a:lnSpc>
              <a:spcBef>
                <a:spcPct val="0"/>
              </a:spcBef>
              <a:defRPr/>
            </a:pPr>
            <a:r>
              <a:rPr lang="pt-BR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“Mas </a:t>
            </a: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os que esperam no Senhor renovarão as forças, subirão com asas como águias; correrão, e não se cansarão; caminharão, e não se </a:t>
            </a:r>
            <a:r>
              <a:rPr lang="pt-BR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fatigarão”.</a:t>
            </a: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/>
            </a:r>
            <a:b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endParaRPr lang="pt-PT" sz="3200" dirty="0" smtClean="0">
              <a:solidFill>
                <a:schemeClr val="bg1"/>
              </a:solidFill>
              <a:latin typeface="Berlin Sans FB" panose="020E0602020502020306" pitchFamily="34" charset="0"/>
              <a:cs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03648" y="1268760"/>
            <a:ext cx="756084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576000" marR="0" lvl="0" indent="-576000" algn="l" defTabSz="914400" rtl="0" eaLnBrk="1" fontAlgn="auto" latinLnBrk="0" hangingPunct="1">
              <a:lnSpc>
                <a:spcPts val="37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2.1 </a:t>
            </a: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A esperança está alicerçada</a:t>
            </a:r>
            <a:r>
              <a:rPr kumimoji="0" lang="pt-PT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 no Senhor</a:t>
            </a:r>
            <a:endParaRPr kumimoji="0" lang="pt-PT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Berlin Sans FB" panose="020E0602020502020306" pitchFamily="34" charset="0"/>
              <a:ea typeface="+mj-ea"/>
              <a:cs typeface="+mj-cs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51520" y="3933056"/>
            <a:ext cx="8712968" cy="208823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algn="ctr">
              <a:lnSpc>
                <a:spcPts val="32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  <a:cs typeface="Arial" pitchFamily="34" charset="0"/>
              </a:rPr>
              <a:t>Isaías 64.4:</a:t>
            </a:r>
            <a:endParaRPr lang="pt-PT" sz="3200" dirty="0">
              <a:solidFill>
                <a:schemeClr val="accent4">
                  <a:lumMod val="20000"/>
                  <a:lumOff val="80000"/>
                </a:schemeClr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pPr marR="9144" lvl="0" algn="ctr">
              <a:lnSpc>
                <a:spcPts val="32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“</a:t>
            </a: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Porque desde a antiguidade não se ouviu, nem com ouvidos se percebeu, nem com os olhos se viu um Deus além de ti que trabalha para aquele que nele espera.</a:t>
            </a:r>
            <a:b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/>
            </a:r>
            <a:b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  <a:hlinkClick r:id="rId2"/>
              </a:rPr>
              <a:t>Isaías 64:4</a:t>
            </a: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4056" y="620688"/>
            <a:ext cx="8239944" cy="720080"/>
          </a:xfrm>
        </p:spPr>
        <p:txBody>
          <a:bodyPr>
            <a:noAutofit/>
          </a:bodyPr>
          <a:lstStyle/>
          <a:p>
            <a:pPr marL="504000" indent="-540000" algn="l">
              <a:lnSpc>
                <a:spcPts val="3600"/>
              </a:lnSpc>
              <a:buClr>
                <a:schemeClr val="bg1"/>
              </a:buClr>
            </a:pPr>
            <a:r>
              <a:rPr lang="pt-PT" sz="4000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2. </a:t>
            </a:r>
            <a:r>
              <a:rPr lang="pt-PT" sz="4000" cap="none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As abundantes fontes de esperança </a:t>
            </a:r>
            <a:endParaRPr lang="pt-PT" sz="4000" cap="none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</a:t>
            </a:r>
            <a:r>
              <a:rPr lang="pt-PT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23528" y="2348880"/>
            <a:ext cx="8568952" cy="194421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algn="ct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  <a:cs typeface="Arial" pitchFamily="34" charset="0"/>
              </a:rPr>
              <a:t>Romanos 15.4:</a:t>
            </a:r>
            <a:endParaRPr lang="pt-PT" sz="3200" dirty="0">
              <a:solidFill>
                <a:schemeClr val="accent4">
                  <a:lumMod val="20000"/>
                  <a:lumOff val="80000"/>
                </a:schemeClr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pPr marR="9144" lvl="0" algn="ct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“</a:t>
            </a: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Pois tudo o que foi escrito no passado, foi escrito para nos ensinar, de forma que, por meio da perseverança e do bom ânimo procedentes das Escrituras, mantenhamos a nossa </a:t>
            </a:r>
            <a:r>
              <a:rPr lang="pt-BR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esperança.</a:t>
            </a: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”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03648" y="1412776"/>
            <a:ext cx="66838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612000" marR="0" lvl="0" indent="-612000" algn="l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2.2 A </a:t>
            </a:r>
            <a:r>
              <a:rPr lang="pt-PT" sz="3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  <a:ea typeface="+mj-ea"/>
                <a:cs typeface="+mj-cs"/>
              </a:rPr>
              <a:t>esperança é o produto da Escritura</a:t>
            </a:r>
            <a:endParaRPr kumimoji="0" lang="pt-PT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Berlin Sans FB" panose="020E0602020502020306" pitchFamily="34" charset="0"/>
              <a:ea typeface="+mj-ea"/>
              <a:cs typeface="+mj-cs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51520" y="4437112"/>
            <a:ext cx="8712968" cy="158417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algn="ct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  <a:cs typeface="Arial" pitchFamily="34" charset="0"/>
              </a:rPr>
              <a:t>Salmo 119.81:</a:t>
            </a:r>
            <a:endParaRPr lang="pt-PT" sz="3200" dirty="0">
              <a:solidFill>
                <a:schemeClr val="accent4">
                  <a:lumMod val="20000"/>
                  <a:lumOff val="80000"/>
                </a:schemeClr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pPr marR="9144" lvl="0" algn="ct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“</a:t>
            </a: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Estou quase desfalecido, aguardando a tua salvação, mas na tua palavra coloquei a </a:t>
            </a:r>
            <a:r>
              <a:rPr lang="pt-BR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esperança.</a:t>
            </a: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4056" y="1556792"/>
            <a:ext cx="8132440" cy="720080"/>
          </a:xfrm>
        </p:spPr>
        <p:txBody>
          <a:bodyPr>
            <a:noAutofit/>
          </a:bodyPr>
          <a:lstStyle/>
          <a:p>
            <a:pPr marL="504000" indent="-540000" algn="l">
              <a:lnSpc>
                <a:spcPts val="3600"/>
              </a:lnSpc>
              <a:buClr>
                <a:schemeClr val="bg1"/>
              </a:buClr>
            </a:pPr>
            <a:r>
              <a:rPr lang="pt-PT" sz="4000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2. </a:t>
            </a:r>
            <a:r>
              <a:rPr lang="pt-PT" sz="4000" cap="none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As </a:t>
            </a:r>
            <a:r>
              <a:rPr lang="pt-PT" sz="4000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abundantes fontes </a:t>
            </a:r>
            <a:r>
              <a:rPr lang="pt-PT" sz="4000" cap="none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de esperança</a:t>
            </a:r>
            <a:endParaRPr lang="pt-PT" sz="4000" cap="none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- 7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23528" y="3429000"/>
            <a:ext cx="8568952" cy="230425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algn="ct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  <a:cs typeface="Arial" pitchFamily="34" charset="0"/>
              </a:rPr>
              <a:t>Romanos 5.4:</a:t>
            </a:r>
            <a:endParaRPr lang="pt-PT" sz="3200" dirty="0">
              <a:solidFill>
                <a:schemeClr val="accent4">
                  <a:lumMod val="20000"/>
                  <a:lumOff val="80000"/>
                </a:schemeClr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pPr marR="9144" lvl="0" algn="ct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“</a:t>
            </a: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Não só isso, mas também nos gloriamos nas tribulações, porque sabemos que a tribulação produz perseverança;</a:t>
            </a:r>
            <a:b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a perseverança, um caráter aprovado; e o caráter aprovado, </a:t>
            </a:r>
            <a:r>
              <a:rPr lang="pt-BR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esperança.”.</a:t>
            </a:r>
            <a:endParaRPr lang="pt-PT" sz="3200" dirty="0" smtClean="0">
              <a:solidFill>
                <a:schemeClr val="bg1"/>
              </a:solidFill>
              <a:latin typeface="Berlin Sans FB" panose="020E0602020502020306" pitchFamily="34" charset="0"/>
              <a:cs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03648" y="2492896"/>
            <a:ext cx="712879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612000" marR="0" lvl="0" indent="-612000" algn="l" defTabSz="9144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2.3 A </a:t>
            </a: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esperança é o produto da experiência </a:t>
            </a:r>
            <a:endParaRPr kumimoji="0" lang="pt-PT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Berlin Sans FB" panose="020E0602020502020306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4056" y="548680"/>
            <a:ext cx="8060432" cy="720080"/>
          </a:xfrm>
        </p:spPr>
        <p:txBody>
          <a:bodyPr>
            <a:normAutofit/>
          </a:bodyPr>
          <a:lstStyle/>
          <a:p>
            <a:pPr marL="504000" indent="-540000" algn="l">
              <a:lnSpc>
                <a:spcPts val="3600"/>
              </a:lnSpc>
              <a:buClr>
                <a:schemeClr val="bg1"/>
              </a:buClr>
            </a:pPr>
            <a:r>
              <a:rPr lang="pt-PT" sz="4000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3. </a:t>
            </a:r>
            <a:r>
              <a:rPr lang="pt-PT" sz="4000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Os f</a:t>
            </a:r>
            <a:r>
              <a:rPr lang="pt-PT" sz="4000" cap="none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rutos </a:t>
            </a:r>
            <a:r>
              <a:rPr lang="pt-PT" sz="4000" cap="none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da esperança </a:t>
            </a:r>
            <a:endParaRPr lang="pt-PT" sz="4000" cap="none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- 7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251520" y="1916832"/>
            <a:ext cx="8568952" cy="208823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algn="ct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  <a:cs typeface="Arial" pitchFamily="34" charset="0"/>
              </a:rPr>
              <a:t>Romanos 4.18:</a:t>
            </a:r>
            <a:endParaRPr lang="pt-PT" sz="3200" dirty="0">
              <a:solidFill>
                <a:schemeClr val="accent4">
                  <a:lumMod val="20000"/>
                  <a:lumOff val="80000"/>
                </a:schemeClr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pPr marR="9144" lvl="0" algn="ct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“</a:t>
            </a: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Abraão, contra toda esperança, em esperança creu, tornando-se assim pai de muitas nações, como foi dito a seu respeito: "Assim será a sua </a:t>
            </a:r>
            <a:r>
              <a:rPr lang="pt-BR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descendência</a:t>
            </a: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”.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03648" y="1268760"/>
            <a:ext cx="698477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algn="l" defTabSz="9144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3.1 O triunfo sobre as dificuldades</a:t>
            </a:r>
            <a:endParaRPr kumimoji="0" lang="pt-PT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Berlin Sans FB" panose="020E0602020502020306" pitchFamily="34" charset="0"/>
              <a:ea typeface="+mj-ea"/>
              <a:cs typeface="+mj-cs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51520" y="4077072"/>
            <a:ext cx="8568952" cy="208823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algn="ct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  <a:cs typeface="Arial" pitchFamily="34" charset="0"/>
              </a:rPr>
              <a:t>Romanos 5.5:</a:t>
            </a:r>
            <a:endParaRPr lang="pt-PT" sz="3200" dirty="0">
              <a:solidFill>
                <a:schemeClr val="accent4">
                  <a:lumMod val="20000"/>
                  <a:lumOff val="80000"/>
                </a:schemeClr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pPr marR="9144" lvl="0" algn="ct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“</a:t>
            </a: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E a esperança não nos decepciona, porque Deus derramou seu amor em nossos corações, por meio do Espírito Santo que ele nos </a:t>
            </a:r>
            <a:r>
              <a:rPr lang="pt-BR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concedeu</a:t>
            </a: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4056" y="2060848"/>
            <a:ext cx="7721758" cy="720080"/>
          </a:xfrm>
        </p:spPr>
        <p:txBody>
          <a:bodyPr>
            <a:normAutofit/>
          </a:bodyPr>
          <a:lstStyle/>
          <a:p>
            <a:pPr marL="504000" indent="-540000" algn="l">
              <a:lnSpc>
                <a:spcPts val="3600"/>
              </a:lnSpc>
              <a:buClr>
                <a:schemeClr val="bg1"/>
              </a:buClr>
            </a:pPr>
            <a:r>
              <a:rPr lang="pt-PT" sz="4000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3. </a:t>
            </a:r>
            <a:r>
              <a:rPr lang="pt-PT" sz="4000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Os f</a:t>
            </a:r>
            <a:r>
              <a:rPr lang="pt-PT" sz="4000" cap="none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rutos </a:t>
            </a:r>
            <a:r>
              <a:rPr lang="pt-PT" sz="4000" cap="none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da esperança </a:t>
            </a:r>
            <a:endParaRPr lang="pt-PT" sz="4000" cap="none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- 7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539552" y="3429000"/>
            <a:ext cx="8064896" cy="237626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algn="ct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  <a:cs typeface="Arial" pitchFamily="34" charset="0"/>
              </a:rPr>
              <a:t>Romanos 8.24,25</a:t>
            </a:r>
            <a:endParaRPr lang="pt-PT" sz="3200" dirty="0">
              <a:solidFill>
                <a:schemeClr val="accent4">
                  <a:lumMod val="20000"/>
                  <a:lumOff val="80000"/>
                </a:schemeClr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pPr marR="9144" lvl="0" algn="ct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“</a:t>
            </a: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Pois nessa esperança fomos salvos. Mas, esperança que se vê não é esperança. Quem espera por aquilo que está vendo?</a:t>
            </a:r>
            <a:b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Mas se esperamos o que ainda não vemos, aguardamo-lo pacientemente</a:t>
            </a:r>
            <a:r>
              <a:rPr lang="pt-BR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.</a:t>
            </a: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”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03648" y="2780928"/>
            <a:ext cx="640306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algn="l" defTabSz="9144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3.2 A prática da paciência</a:t>
            </a:r>
            <a:endParaRPr kumimoji="0" lang="pt-PT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Berlin Sans FB" panose="020E0602020502020306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- 7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3314" name="AutoShape 2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3316" name="AutoShape 4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3318" name="AutoShape 6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4" name="Picture 2" descr="http://www.reviverrepresentacoes.com.br/loja/product_images/r/286/LastScan_2__89810_zoo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60"/>
          <a:stretch/>
        </p:blipFill>
        <p:spPr bwMode="auto">
          <a:xfrm>
            <a:off x="1816616" y="97919"/>
            <a:ext cx="5635704" cy="652534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8238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4056" y="3140968"/>
            <a:ext cx="8060432" cy="720080"/>
          </a:xfrm>
        </p:spPr>
        <p:txBody>
          <a:bodyPr>
            <a:normAutofit/>
          </a:bodyPr>
          <a:lstStyle/>
          <a:p>
            <a:pPr marL="504000" indent="-540000" algn="l">
              <a:lnSpc>
                <a:spcPts val="3600"/>
              </a:lnSpc>
              <a:buClr>
                <a:schemeClr val="bg1"/>
              </a:buClr>
            </a:pPr>
            <a:r>
              <a:rPr lang="pt-PT" sz="4000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3. </a:t>
            </a:r>
            <a:r>
              <a:rPr lang="pt-PT" sz="4000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Os f</a:t>
            </a:r>
            <a:r>
              <a:rPr lang="pt-PT" sz="4000" cap="none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rutos </a:t>
            </a:r>
            <a:r>
              <a:rPr lang="pt-PT" sz="4000" cap="none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da esperança </a:t>
            </a:r>
            <a:endParaRPr lang="pt-PT" sz="4000" cap="none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83568" y="4437112"/>
            <a:ext cx="7560840" cy="129614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algn="ct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  <a:cs typeface="Arial" pitchFamily="34" charset="0"/>
              </a:rPr>
              <a:t>Provérbios 10.28:</a:t>
            </a:r>
            <a:endParaRPr lang="pt-PT" sz="3200" dirty="0">
              <a:solidFill>
                <a:schemeClr val="accent4">
                  <a:lumMod val="20000"/>
                  <a:lumOff val="80000"/>
                </a:schemeClr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pPr marR="9144" lvl="0" algn="ct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“A esperança dos justos é alegria, mas a expectação dos perversos perecerá”.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03648" y="3789040"/>
            <a:ext cx="66838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algn="l" defTabSz="9144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3.3 A produção da alegria</a:t>
            </a:r>
            <a:endParaRPr kumimoji="0" lang="pt-PT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Berlin Sans FB" panose="020E0602020502020306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4056" y="1340768"/>
            <a:ext cx="8060432" cy="720080"/>
          </a:xfrm>
        </p:spPr>
        <p:txBody>
          <a:bodyPr>
            <a:normAutofit/>
          </a:bodyPr>
          <a:lstStyle/>
          <a:p>
            <a:pPr marL="504000" indent="-540000" algn="l">
              <a:lnSpc>
                <a:spcPts val="3600"/>
              </a:lnSpc>
              <a:buClr>
                <a:schemeClr val="bg1"/>
              </a:buClr>
            </a:pPr>
            <a:r>
              <a:rPr lang="pt-PT" sz="4000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3. </a:t>
            </a:r>
            <a:r>
              <a:rPr lang="pt-PT" sz="4000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Os f</a:t>
            </a:r>
            <a:r>
              <a:rPr lang="pt-PT" sz="4000" cap="none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rutos </a:t>
            </a:r>
            <a:r>
              <a:rPr lang="pt-PT" sz="4000" cap="none" dirty="0" smtClean="0">
                <a:solidFill>
                  <a:srgbClr val="FFFF00"/>
                </a:solidFill>
                <a:latin typeface="Berlin Sans FB" panose="020E0602020502020306" pitchFamily="34" charset="0"/>
              </a:rPr>
              <a:t>da esperança </a:t>
            </a:r>
            <a:endParaRPr lang="pt-PT" sz="4000" cap="none" dirty="0">
              <a:solidFill>
                <a:srgbClr val="FFFF0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- 7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95536" y="2492896"/>
            <a:ext cx="8280920" cy="3384376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algn="ct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erlin Sans FB" panose="020E0602020502020306" pitchFamily="34" charset="0"/>
                <a:cs typeface="Arial" pitchFamily="34" charset="0"/>
              </a:rPr>
              <a:t>Jeremias 17.7,8:</a:t>
            </a:r>
            <a:endParaRPr lang="pt-PT" sz="3200" dirty="0">
              <a:solidFill>
                <a:schemeClr val="accent4">
                  <a:lumMod val="20000"/>
                  <a:lumOff val="80000"/>
                </a:schemeClr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pPr marR="9144" lvl="0" algn="ctr">
              <a:lnSpc>
                <a:spcPts val="3000"/>
              </a:lnSpc>
              <a:spcBef>
                <a:spcPct val="0"/>
              </a:spcBef>
              <a:defRPr/>
            </a:pPr>
            <a:r>
              <a:rPr lang="pt-PT" sz="32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“</a:t>
            </a: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Mas bendito é o homem cuja confiança está no Senhor, cuja </a:t>
            </a:r>
            <a:r>
              <a:rPr lang="pt-BR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esperança </a:t>
            </a: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nele está.</a:t>
            </a:r>
            <a:b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</a:br>
            <a:r>
              <a:rPr lang="pt-BR" sz="3200" dirty="0">
                <a:solidFill>
                  <a:schemeClr val="bg1"/>
                </a:solidFill>
                <a:latin typeface="Berlin Sans FB" panose="020E0602020502020306" pitchFamily="34" charset="0"/>
              </a:rPr>
              <a:t>Ele será como uma árvore plantada junto às águas e que estende as suas raízes para o ribeiro. Ela não temerá quando chegar o calor, porque as suas folhas estão sempre verdes; não ficará ansiosa no ano da seca nem deixará de dar fruto</a:t>
            </a:r>
            <a:r>
              <a:rPr lang="pt-BR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".</a:t>
            </a:r>
            <a:endParaRPr lang="pt-PT" sz="3200" spc="-150" dirty="0" smtClean="0">
              <a:solidFill>
                <a:schemeClr val="bg1"/>
              </a:solidFill>
              <a:latin typeface="Berlin Sans FB" panose="020E0602020502020306" pitchFamily="34" charset="0"/>
              <a:cs typeface="Arial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403648" y="1916832"/>
            <a:ext cx="66838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algn="l" defTabSz="914400" rtl="0" eaLnBrk="1" fontAlgn="auto" latinLnBrk="0" hangingPunct="1">
              <a:lnSpc>
                <a:spcPts val="28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Tx/>
              <a:buNone/>
              <a:tabLst/>
              <a:defRPr/>
            </a:pPr>
            <a:r>
              <a:rPr kumimoji="0" lang="pt-PT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3.4 A fonte de felicidade</a:t>
            </a:r>
            <a:endParaRPr kumimoji="0" lang="pt-PT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Berlin Sans FB" panose="020E0602020502020306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data:image/jpeg;base64,/9j/4AAQSkZJRgABAQAAAQABAAD/2wBDAAkGBwgHBgkIBwgKCgkLDRYPDQwMDRsUFRAWIB0iIiAdHx8kKDQsJCYxJx8fLT0tMTU3Ojo6Iys/RD84QzQ5Ojf/2wBDAQoKCg0MDRoPDxo3JR8lNzc3Nzc3Nzc3Nzc3Nzc3Nzc3Nzc3Nzc3Nzc3Nzc3Nzc3Nzc3Nzc3Nzc3Nzc3Nzc3Nzf/wAARCADGAP4DASIAAhEBAxEB/8QAGwAAAgMBAQEAAAAAAAAAAAAAAwQAAgUBBgf/xAA4EAABBAIBAwIFAwMCBAcAAAABAAIDEQQhMQUSQVFhEyJxgZEGMqEUI0KxwRVS0eEWM0Nic/Dx/8QAGQEAAwEBAQAAAAAAAAAAAAAAAAECAwQF/8QAIREAAgIDAQADAQEBAAAAAAAAAAECEQMhMRIEIkFRQmH/2gAMAwEAAhEDEQA/ANKHbaJIRhH5U7KeaB+qvE0mg4Hn0UWUFibQ90d0Vi60hhhBFApiPtcNnfomBkdUi0Hd1EnlZhFk+5W31kAMbrVrGbfKgGHiYNdwC1seEuder0szGab3yFr4o/P2VISJLFROvXylTDXHIWnIz5eClnM3wUx0KGLjj7LrYqH5THw+7wp8MBMVAGxjuOhz6ovYK1rdrjWU9FpSxlAzweFySKxtFo65XXNto0UhiwZyPwqiIF90EUiifoqtHz8JpiYVsdgb4KHJHWqFpmNuuChzN9imISDNovwwWV/uqdvzDR/COxuvKQwmPGPt6eqLPF2xgjVK+I35hYKNmM0dHlP8EYE4pxb3aulnZ7aj9itLK/eszN/bRvnhZ2VQT9PMMme3g6IXrHQACxQFrzX6bjMeV3OaQKXpJ56YAAPuVcXoRnZdBwA+3sl2QukNcD28Kx7pZboke3hOxRhraA2joAhE2P5R96XAynFzTRKMWnyF0RauinQAw0WfUorQAOCncjE8tFD2Sz4nNPlFAcYR3bHhX7PLeUNgsnaI13a4bQFmb1nu+C0bO1jx8A0vWujZMKeAQsrO6U5pdJEPl9goaBiUB3QFLZw+RpY8Le2QD+FtYbRqrTQDUjfk/lLSVVUniy27PjiknI3/AFVVQwbCNjfhceN8LsbedlWLSHUTaBACB3HSsCuPFPpSvdSwOgjuAAP5Vyfl4Q2fv/7IhArdpDAOIB2qg/P5VnDfsqR/v2mhMcgOkOdEhALfP2Q5xdqmApYvj+EZhrwh1tEYL8qUA/h7ePoj52mjRQsNtO+3lHz22xqr8BdPN5uncIGFjf1cosaCL1EF0gYOStvo+H8HGsjZHoskrYzGnrGlHwxVKxy/i01m3FF6nAR3GiNlZjR2Hiyq4xNm3CGtZ6kojXN7jqlkNe8f5H8p7FDn1Z8qkxD3b3uHp9FY03VcaXdMZQu/dWihMjbTGjQFGwVR+PG4bJtCbK6/mG/IXfj1zfsqAWnxWs+ZpO/VKusHkLRfLYslBd2v/wDxFCFmy1QtHEzHN7SRZ8LhaB5A0ggCwbSAUysT4cokYTV+PCbwiQRRRWRCSwTYpdw2tDqPqpSGNHbN+iTl9ytEgBp9ElKASVQCsZ+bnwrOdvbt/VWFb8KzxbfldSQC0gs3d2qlHfR1Y159VWhtSwAxH+4do165VGD5hv8AhHoAcpDFJOTukJht9X9rTT2i9GkJoHeqQmMwH5TtUm+qZhquULIrZTYhOvfyiRjY2rUN/wDdEjA7lIxrE/cDe+EfPPyDapiV3BH6j/5LKq68hU+Aefixvj5hc7hp5XpMdgbEBfhKdNgDGBx5dsrT0G8ivZEY0gMnqON3MPO/ReclgdHIQSvZzODhQdq1mZmE2UdzeUONiMBotNwSuBACj8cxuo8eNI0EQLhZ88KaAcx+6c+gHJWrFG2FgAJS2O5rP2jaO+Yv/wAgrGgrGtN6QpXNa4jVpvHbpWGNG91uHPonYtGHI4kkBp55VOyavlYfbS3pMdsYtrb+qCQXaATCjFcyerI/IVW4szj3EUtZ8bgBoIQJbeylQCrcaZooefdXxMaVm3DymWy9x4TETz+1TRSAuaSKSkjPm1wtCQatKyNPdXlMBEtNnwFR4IGrTL2kbCE4E7rlAuggw8krpZ6GiiAG6Vi0gWpYwELLeARpHcza7jgl+0ZzSD5P1SSATlZtBEfz3/unpmatLtBuvdNITGII7aPXzRVMhg7dprHaQQN8KmSy7B4VUIS+GaOwrNbvXKI0HY1tWDSKP+qgoNis+YfVOZMHxAwOFAHaBjbcPqtOia9Ar/BCzY2sYABwKCG93aDZoo8zi00Eo9urKaBi8k1/tNUqfGfewXEfyryaIIApcZ3EUPzaYgZYJP3KpgEex5Ok3H3iu5o+yu1pe6q88UpATilF0SPcpkviq7H5RX9LMgtrgD6Ugu6XMNd7deyQzTxySLce6/JN2mY6O9aSuOflGtFMxt0N0fRUIu4CtoT4m8j14RnDi1ANePwgBRzWnmtJCZga4j1WpO6OJpdI9jBf+RpeS6t+p8SGR0cX90g1o6SckulKLZqNA2NK/f2mxX4Xkv8AxW7voQa9QVo4X6gx8mRod/bNf5FT6Q/LPSsIkbsDuHIQJGjuJoKYsjXtBjc1wOraiyspMQo8Ac0guYPFeiYmbTS4kADknwvNdT6y9z/hYfaG/wCTwLtMRsTTQYzQZ5Gt8fVLnrGB2n+6dH/lK842GWZ9yOc4k3sp2PA+WkUBv4GbiTP/ALcov0IpaToweKXlYMDfkH2T8WTk4nbZ72A7a7/qkOzWlYA3hLMY34nhNxyMnhDm+eQgiPtlKaExrHaKKpktaNmgAdkqmXmRYGK+aSiR+1nly8n1HqWZnOIkcGsvTGDSYG1J1LBhf2umZ3DwBa6zq2C40JT92rzcOD3UfN8p1nT/AECmgPU4b4pqdC9rgfRaziGtN1a8TBjyY8gdE5zCOKW7gdRkkcYstzG+Wv4/KYD0hDn7pAmIHBH2VpHBruQfKVknHcbcwfdOwI8tPNcI0EINWBfol2OD36c0ivVaWI0Fu93+UCSKmNtUKtHxoAB3mtroiPd7eyZDQAAOAEhnGAVwFR/ZewERrdcqjmm/CYhfH/bzSYjcaGgl8YgN2LTLCNDt/CALPOhwkeqdTiwMdznH+4b7W+pXOq9Tiw4+xtOlP7W+nuV4/KldkPL5XF7ieSSubNn86j06/j/GeT7S4J9X6hl9Sk7pzrw0cBYMjSHkOG1vOYOaH4WVlNqY23VrnjNt7OnJjUdIQI9VdpcD4XZBvS43/ZbnM0bXQesSYDu15uMn9tcFe9imbkRNkYbaQvlgIFeCvS9A68zEjdFkn+2OCb0rjKjOSGP1R1ElxwYOf/UP+yycTFLnbA9yo139XkOmPzF7rtbuDiE0C2qC2MTmJh6Hyi/VaLMSm32ix4TmNjhrRbQmvh/+1JjQhj41ngWPFcK2TidwJDRS0seMB19o90SRgNjtCaA85GyXEl7mj5T+4eybnkEUTpiB2ht+dp6fHBH7RyszJjeYxDVtBQhHnJ/j5U/xJzZcbA8AJqDDLt9vK08fD+aiwLQZihvDAgDLxsShXbz/AAnWYtEaH4T8cIaNtCN8MegpSyhBmLfIHCy+uyRYjAJO3uPDVv5c8eHiyzPodrSfuvmnUc6TMyXSyOLr4slKUq0NRsN1HrWcY2tilLY+BXKxJMnIe4l8zjfuVoNb8XHc0+mlmhvrypkVFF4c3Kx5A6KdwI9yvT9C/V00Xy9QuVh4c0bC8qWjkAIsA1ws3Jrhoopn2Dp+bBmxiXGkY5rvTwmyTXA/K+UdMzp8GT4kDi2jsAkB31X0Lo3XMbqcbGB4bPW4zdhaQyqWmRkwuO0aoJ9gqOJ7joIlgDg+io+r4C2MBbHuteQrTStgi7nXVa2qY/7d7ACTzj8aQCzTeB4WeSXmNmmOPqVGLmsdNM+Z5tztH2CQMRaSLW4+PRBBpLTQAi6XltW7PYxyVUY0sb28Gj4KRniJaQRRP8rddEAf9ks/HBHH0TToqUbPOvxiToIToHDwvTMwQSNX6hK5WKyJxdVnnS3jks5p4THjwnuG6APlWy8Qx473B10E4NuPd5/hTMZ24kgu2lvK1T2YPHoV6FO5k0cMlFhNX6bX0DAgocr5xjV3UfsvWfpvqXwJxBkOJjeaDif2lbKf4c7xurPYRRkBFLTXsuxkEaV3Edv1K0ZkDhbXPKI9pJXIqvg0ruO+ChAyjmW036JKWEk7C0DXaUB3KAF4oKKZEVAKzAAN8og2AEAL9p0fCtX/AFV/tv6rJ/UvUG4HTnlrgJHfK3e9qW6VjWzzP6v6y6SR+HD+xp+Y+pXk29znCuQmXsfM8uc7k8k8okWK0Hgk8crHrN/LSCYlkAH7rMkaWyuB8ErbihazW1mSwB0ruwm72qlwmCbbFmtJdQTEUZDbPCs2LsHzC0djbaL/ADawkzqhFWcY0ik3hGSDKZPCS2RhseirFECtHDgL3gAfMSsW/wCG6Sa2ey6N1QdQjLS0tmYB3N8J94+Y/VZXSsAYoMn+buVp9/qP5XoY5NxVnl5VFSfkXgHcyuL9Vx+OKuvor4+xZ2DyUeO93u/bhVKCkRGTjwzZYNcJWSEgbBpbz4w4C0J2M1309Fzywfw6YfIrp56SEEXW0EwtJ+YFb0uAS6+78BLy9NkAJaQfRYSwyX4dUPkxa6ZbGCxyiTwMMZtv1VnxujcA9tFHkaHxnt2KSjHRo5/p5jNw5Pi/24XCP/msJWSB4YWHuIPIvS9O+E/DLh4XZ8FkWMG6JdskhXFSB+GeDjaY5C1wNtNHaabL29ta7f5TXWunvhDshh0TvSxGTOuzzfla9RhJeXR6vo/6hyceZrJJC+Juu11EgexXtcLNxs6H4mO+xexqwvkcDy+RxB4PhbfTc+TCmZLGSaO2+CFSm0YzxJq0fS4wN65ViB6JXAy4szHZNC4Frh9x9UySfH+i3Ts5H0tQ4Qi0ehRRdoRsnlMC3aNKwAoc6Vd/VCysqHDgMuS8NYPPqj8DoU9rbcdAclfOOvZ/9dnSkkmNppg9An+vfqk5LX4+G1zIyKLzyft4XnLvxyuecr4dWHHW2Mxsbq/KZbEKuiloCQ6z+E33GrtKK2bZGkirgA0i90k4WAh5o3dWnS3uDvok4ZHtLvQO37JZJfheDF9b/poY2IxzLe2/RWkwWi+xpATGHMAG3x7eU8z52iqHtSy6dPlLZnYuC99MDDd6Xp+m9MixwHFv9ytlLYWOS9u93a2wwgjx6q8eJdZw/Jy/5idayjoGlV4F+UUeB6IMhPcdrpo4rBY+mjWk22xzaVg3Zvn0R2A69KViD+FPHBVDx/3UbaALEnu4UVSDfI+q7vtQAKXHZKD3t36kLDzgcSUtAJAGqXoRaxusRAzbHIWGaOrR0/GnUqfDId1OJgEWQfhueflPP+i2MlzX4wPBA8LzOfA3Hm+IGNd4221kZX6jzQHRM0D58rGMntHfkxrUkaPWM1pY/HOy4VXoF5aZjmOsikRuRJLIXyn5ibKjv7rx2iwBsqofUyy1Lh3BJaXWCb9losJ7bDdLOY0tNgJmJ5NDkeipoiL1TPR/p/qbsDLAmc7+neKcBwPde8Du+i3YcLBtfKWuJBAXrv0l1EyB2HKbLPmjJd/CrHKtMwzY/wDSPVC7VQVw3282uDja3OYk0rYY3SPIDWiyV8+6/wBal6jOWsc4QNPyt/3Wr+q+rc4WOf8A5CDz7Lylb4WM5XpHVhx0rYu++8k1xaNG0uo1pVdHdWPqjRQjtF2oS2bSmkGjadaRwSKrz7WgOIaOAEIPcR6hVJqKpE44PI7fDYw2XQIu/ZJZmBKcgxRWGmnOPCb6bMB81AlOSPYXuIGwd0uds9COtCOBjyteWH/E0K8r0+J0iXRkIas/osfxupt7xYYCSvVtA5tXhx+vszi+VnlF+YgYMdkQobI8lGAI5G1ylDfaupI89tvpYE//AEIb2knj+FYX44+qG8fMVTEL41VtNMLa5S2OSWphgGt/ygAliuT+V0ELhquf5UCAIXD1/lSwAoefPK748/lAHAQfKR6m0DtcU8AgZsffA4WQRXlRNWi4OpIwc2MvipjWudVr5/1TFmgm7pKAPovpYFR69F5/rGMySI/EbRrRHlc3NnpQfpeTwpFbDr0m4JgGENH4S87HRSEFjwATyFIXtcTRsq+oxdxY+y36doUrtZ2C/wCUGIucKOvGytTF6VmTsbTCxp/yPokpUW4+haORobX8I2JmDEy4p2HbHA/9U479NztPeHFzatZ0+GYnVM2Rp90OkNQbifUsPJZlYrJ2H5Xt7h9Ep13PZhYErmvqRzSGV6rx/TcrP/oosOOV8ULST3A7cD4+iD1aJ0MpY5/cQN28nat5dGMPitu2xOR3c8uJJJ2SoKvX7VyORhYDyR4R8OF2XkMijq3fhSqNHF1oEGgrskjWaafnK1ZujSt+UFx9wElkdFnj20l3sDtNzrhCwybtszXuLP3bXWzM7Kon2VzFIxx72dp8grrau3UD6KLOiKokDmFwuxvn0W3iRNc0GMucPUlK4UTX0TRb5Wo1vaWtir5jQAWUnbN0/K2bPQIQPiSURwAtmwhYsQghjjb4aLr1pGqwuzHHzFI8bLP3Nsr3N8LpIr+VUDfJP3Udfgn8q7MyzS3wVRxFlQH1tVcRZ2UWADHALb8JiNzq515S+PxxaZjLaG0wLkurVqAnyun7/hQIA4buvfwFN0u+eD+FPCAKi1DsbtWUPOkAZeQwRzkXfokciH4hB9PFrayscTAHupw81ykJonRGngFvhYTideLKeY6vjRsDhXc5+gKWRH+nnyu7+4QkmiObXtf6MPk7iLv2R/6VjVCizqlkg+rZ5rpfQIoZO+V7partB0AtqWSOAUBuuUSRzWaaEjkOJ2eByplJRQ4L0/8Ag+cuGPEPe7tAFuPkryMud/xnNazHBGM1373ck+fsnJsWbqJEMYe2Im3O4sJqDCjwIeyKrvkDaTm2tlxhGLpMYxMKKaVsLHFvwx38cnhcyemtdKR3vJJ591hZr+qNk+LiyfDc06o7P1XoOh/qGPNhbj5jGtzmD52jV+4HoqgotbFlc8crXDN6h0YOaHxPId6rJxnZXTMuJ+jIwktA4K9e+QOkce2g460s7MwmT0Q0WPChvy9DS9LZsdP6hDnY7Zrc14HzAngoPx2Pe9oFi+fRebZPkdLyD8hkgJ22lusdFkQtlxzbXCwQqlktGaxKL2KdRw2ZBv35AWZJgugce13eAK42twMd3fMedFEexr2gHR+iytm2jLx4PhgGKwPK0umxmXqELTsNPdvxSEGBuqs+3hbnRMbsjMzxt2hrdKscfUiPkZFGDNMk/YBds17qEqBdx45QOKjyQFa/r+FHHhAFLPqUN5N8lFv0VHnaVDA4/HNJhjTY3r6JfH/bsJhh9gPoFQi5aT5H3C6Aa5/hQuFDgqAoA4Wm+Rz/AMq6Qa5/hcJBPA/C7/jwPwgDgHv/AAukG+VBV+FwnfAKAIRyLVfhiQU/Y+ivZrwuMNHj1SAz8nGliFw7b6eUj8SRx+cO+lUt5/Cnawn9o/Czljv9NoZvK2jAew9pNb8BAiw3S2/JcCAbDQvQSwRyDYA3yAk58N++xwr3CzeKtm0M964KOIY2mUG+AAk4cjGiz2NypGs7/lb3HyVof8NyJBVsZ78rJ6h+m2vaXud3S3y5t0pald0bwljacXLpqy4THSF3YOytLzvVOnCTIfJjgRzxm43NHBC1sTJmwYmYuQ8ktFB9Xr3VxACLaA692lN3wcG46ltGb0nNkyW/AzCGZDRR7m0H/Rahi7NgWUrmYLJowDo3fcObRopHiNsbvmI8jyoKf9TB5GPFKB3i3DzSUw8c4shdE6gfHgraj6ZNMO4ua2/BFpqPpUbK7j3H6KlimyH8mCVN2ZL3gtBBFnwAmcbpcs7u+YkM9BytOLAijeHgWRxY4TRoO4/haRw7uRzz+TqoC0fTsaMfLHseTtMsbV3/AKK164XGnQK6EkuHK5OXSrm758ei6B7/AMLjnURpdDhvSBFQ33/hR40utdZ4FqPcNaCAK1zZv01wqPG9H+ES/YfhDe43wPwgYLHvt5TLAPQKKJiCHhQKKIAhBu6F/VQDWlFEAcArwFCFFEAQjlQcqKIA64KV6qKIA4RrgIT/ANw+iiiTGgrBTBoUlcvua4uaeeQVFEpcKh0yMyAvk73kEnwBS5CyRhaxj6B9SoouRL7Hfb8mp/w5j2AOd4RcfAggPcGBzvBd4UUXUoR/hwSyS5Y0ABVAcKECuFFFZmQcqUS7XP1UUQBPGlGjSiiBlXiyoBr7KKJDRyt35UeBQsKKIA4G64Cq5u1FE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076" name="AutoShape 4" descr="data:image/jpeg;base64,/9j/4AAQSkZJRgABAQAAAQABAAD/2wBDAAkGBwgHBgkIBwgKCgkLDRYPDQwMDRsUFRAWIB0iIiAdHx8kKDQsJCYxJx8fLT0tMTU3Ojo6Iys/RD84QzQ5Ojf/2wBDAQoKCg0MDRoPDxo3JR8lNzc3Nzc3Nzc3Nzc3Nzc3Nzc3Nzc3Nzc3Nzc3Nzc3Nzc3Nzc3Nzc3Nzc3Nzc3Nzc3Nzf/wAARCADGAP4DASIAAhEBAxEB/8QAGwAAAgMBAQEAAAAAAAAAAAAAAwQAAgUBBgf/xAA4EAABBAIBAwIFAwMCBAcAAAABAAIDEQQhMQUSQVFhEyJxgZEGMqEUI0KxwRVS0eEWM0Nic/Dx/8QAGQEAAwEBAQAAAAAAAAAAAAAAAAECAwQF/8QAIREAAgIDAQADAQEBAAAAAAAAAAECEQMhMRIEIkFRQmH/2gAMAwEAAhEDEQA/ANKHbaJIRhH5U7KeaB+qvE0mg4Hn0UWUFibQ90d0Vi60hhhBFApiPtcNnfomBkdUi0Hd1EnlZhFk+5W31kAMbrVrGbfKgGHiYNdwC1seEuder0szGab3yFr4o/P2VISJLFROvXylTDXHIWnIz5eClnM3wUx0KGLjj7LrYqH5THw+7wp8MBMVAGxjuOhz6ovYK1rdrjWU9FpSxlAzweFySKxtFo65XXNto0UhiwZyPwqiIF90EUiifoqtHz8JpiYVsdgb4KHJHWqFpmNuuChzN9imISDNovwwWV/uqdvzDR/COxuvKQwmPGPt6eqLPF2xgjVK+I35hYKNmM0dHlP8EYE4pxb3aulnZ7aj9itLK/eszN/bRvnhZ2VQT9PMMme3g6IXrHQACxQFrzX6bjMeV3OaQKXpJ56YAAPuVcXoRnZdBwA+3sl2QukNcD28Kx7pZboke3hOxRhraA2joAhE2P5R96XAynFzTRKMWnyF0RauinQAw0WfUorQAOCncjE8tFD2Sz4nNPlFAcYR3bHhX7PLeUNgsnaI13a4bQFmb1nu+C0bO1jx8A0vWujZMKeAQsrO6U5pdJEPl9goaBiUB3QFLZw+RpY8Le2QD+FtYbRqrTQDUjfk/lLSVVUniy27PjiknI3/AFVVQwbCNjfhceN8LsbedlWLSHUTaBACB3HSsCuPFPpSvdSwOgjuAAP5Vyfl4Q2fv/7IhArdpDAOIB2qg/P5VnDfsqR/v2mhMcgOkOdEhALfP2Q5xdqmApYvj+EZhrwh1tEYL8qUA/h7ePoj52mjRQsNtO+3lHz22xqr8BdPN5uncIGFjf1cosaCL1EF0gYOStvo+H8HGsjZHoskrYzGnrGlHwxVKxy/i01m3FF6nAR3GiNlZjR2Hiyq4xNm3CGtZ6kojXN7jqlkNe8f5H8p7FDn1Z8qkxD3b3uHp9FY03VcaXdMZQu/dWihMjbTGjQFGwVR+PG4bJtCbK6/mG/IXfj1zfsqAWnxWs+ZpO/VKusHkLRfLYslBd2v/wDxFCFmy1QtHEzHN7SRZ8LhaB5A0ggCwbSAUysT4cokYTV+PCbwiQRRRWRCSwTYpdw2tDqPqpSGNHbN+iTl9ytEgBp9ElKASVQCsZ+bnwrOdvbt/VWFb8KzxbfldSQC0gs3d2qlHfR1Y159VWhtSwAxH+4do165VGD5hv8AhHoAcpDFJOTukJht9X9rTT2i9GkJoHeqQmMwH5TtUm+qZhquULIrZTYhOvfyiRjY2rUN/wDdEjA7lIxrE/cDe+EfPPyDapiV3BH6j/5LKq68hU+Aefixvj5hc7hp5XpMdgbEBfhKdNgDGBx5dsrT0G8ivZEY0gMnqON3MPO/ReclgdHIQSvZzODhQdq1mZmE2UdzeUONiMBotNwSuBACj8cxuo8eNI0EQLhZ88KaAcx+6c+gHJWrFG2FgAJS2O5rP2jaO+Yv/wAgrGgrGtN6QpXNa4jVpvHbpWGNG91uHPonYtGHI4kkBp55VOyavlYfbS3pMdsYtrb+qCQXaATCjFcyerI/IVW4szj3EUtZ8bgBoIQJbeylQCrcaZooefdXxMaVm3DymWy9x4TETz+1TRSAuaSKSkjPm1wtCQatKyNPdXlMBEtNnwFR4IGrTL2kbCE4E7rlAuggw8krpZ6GiiAG6Vi0gWpYwELLeARpHcza7jgl+0ZzSD5P1SSATlZtBEfz3/unpmatLtBuvdNITGII7aPXzRVMhg7dprHaQQN8KmSy7B4VUIS+GaOwrNbvXKI0HY1tWDSKP+qgoNis+YfVOZMHxAwOFAHaBjbcPqtOia9Ar/BCzY2sYABwKCG93aDZoo8zi00Eo9urKaBi8k1/tNUqfGfewXEfyryaIIApcZ3EUPzaYgZYJP3KpgEex5Ok3H3iu5o+yu1pe6q88UpATilF0SPcpkviq7H5RX9LMgtrgD6Ugu6XMNd7deyQzTxySLce6/JN2mY6O9aSuOflGtFMxt0N0fRUIu4CtoT4m8j14RnDi1ANePwgBRzWnmtJCZga4j1WpO6OJpdI9jBf+RpeS6t+p8SGR0cX90g1o6SckulKLZqNA2NK/f2mxX4Xkv8AxW7voQa9QVo4X6gx8mRod/bNf5FT6Q/LPSsIkbsDuHIQJGjuJoKYsjXtBjc1wOraiyspMQo8Ac0guYPFeiYmbTS4kADknwvNdT6y9z/hYfaG/wCTwLtMRsTTQYzQZ5Gt8fVLnrGB2n+6dH/lK842GWZ9yOc4k3sp2PA+WkUBv4GbiTP/ALcov0IpaToweKXlYMDfkH2T8WTk4nbZ72A7a7/qkOzWlYA3hLMY34nhNxyMnhDm+eQgiPtlKaExrHaKKpktaNmgAdkqmXmRYGK+aSiR+1nly8n1HqWZnOIkcGsvTGDSYG1J1LBhf2umZ3DwBa6zq2C40JT92rzcOD3UfN8p1nT/AECmgPU4b4pqdC9rgfRaziGtN1a8TBjyY8gdE5zCOKW7gdRkkcYstzG+Wv4/KYD0hDn7pAmIHBH2VpHBruQfKVknHcbcwfdOwI8tPNcI0EINWBfol2OD36c0ivVaWI0Fu93+UCSKmNtUKtHxoAB3mtroiPd7eyZDQAAOAEhnGAVwFR/ZewERrdcqjmm/CYhfH/bzSYjcaGgl8YgN2LTLCNDt/CALPOhwkeqdTiwMdznH+4b7W+pXOq9Tiw4+xtOlP7W+nuV4/KldkPL5XF7ieSSubNn86j06/j/GeT7S4J9X6hl9Sk7pzrw0cBYMjSHkOG1vOYOaH4WVlNqY23VrnjNt7OnJjUdIQI9VdpcD4XZBvS43/ZbnM0bXQesSYDu15uMn9tcFe9imbkRNkYbaQvlgIFeCvS9A68zEjdFkn+2OCb0rjKjOSGP1R1ElxwYOf/UP+yycTFLnbA9yo139XkOmPzF7rtbuDiE0C2qC2MTmJh6Hyi/VaLMSm32ix4TmNjhrRbQmvh/+1JjQhj41ngWPFcK2TidwJDRS0seMB19o90SRgNjtCaA85GyXEl7mj5T+4eybnkEUTpiB2ht+dp6fHBH7RyszJjeYxDVtBQhHnJ/j5U/xJzZcbA8AJqDDLt9vK08fD+aiwLQZihvDAgDLxsShXbz/AAnWYtEaH4T8cIaNtCN8MegpSyhBmLfIHCy+uyRYjAJO3uPDVv5c8eHiyzPodrSfuvmnUc6TMyXSyOLr4slKUq0NRsN1HrWcY2tilLY+BXKxJMnIe4l8zjfuVoNb8XHc0+mlmhvrypkVFF4c3Kx5A6KdwI9yvT9C/V00Xy9QuVh4c0bC8qWjkAIsA1ws3Jrhoopn2Dp+bBmxiXGkY5rvTwmyTXA/K+UdMzp8GT4kDi2jsAkB31X0Lo3XMbqcbGB4bPW4zdhaQyqWmRkwuO0aoJ9gqOJ7joIlgDg+io+r4C2MBbHuteQrTStgi7nXVa2qY/7d7ACTzj8aQCzTeB4WeSXmNmmOPqVGLmsdNM+Z5tztH2CQMRaSLW4+PRBBpLTQAi6XltW7PYxyVUY0sb28Gj4KRniJaQRRP8rddEAf9ks/HBHH0TToqUbPOvxiToIToHDwvTMwQSNX6hK5WKyJxdVnnS3jks5p4THjwnuG6APlWy8Qx473B10E4NuPd5/hTMZ24kgu2lvK1T2YPHoV6FO5k0cMlFhNX6bX0DAgocr5xjV3UfsvWfpvqXwJxBkOJjeaDif2lbKf4c7xurPYRRkBFLTXsuxkEaV3Edv1K0ZkDhbXPKI9pJXIqvg0ruO+ChAyjmW036JKWEk7C0DXaUB3KAF4oKKZEVAKzAAN8og2AEAL9p0fCtX/AFV/tv6rJ/UvUG4HTnlrgJHfK3e9qW6VjWzzP6v6y6SR+HD+xp+Y+pXk29znCuQmXsfM8uc7k8k8okWK0Hgk8crHrN/LSCYlkAH7rMkaWyuB8ErbihazW1mSwB0ruwm72qlwmCbbFmtJdQTEUZDbPCs2LsHzC0djbaL/ADawkzqhFWcY0ik3hGSDKZPCS2RhseirFECtHDgL3gAfMSsW/wCG6Sa2ey6N1QdQjLS0tmYB3N8J94+Y/VZXSsAYoMn+buVp9/qP5XoY5NxVnl5VFSfkXgHcyuL9Vx+OKuvor4+xZ2DyUeO93u/bhVKCkRGTjwzZYNcJWSEgbBpbz4w4C0J2M1309Fzywfw6YfIrp56SEEXW0EwtJ+YFb0uAS6+78BLy9NkAJaQfRYSwyX4dUPkxa6ZbGCxyiTwMMZtv1VnxujcA9tFHkaHxnt2KSjHRo5/p5jNw5Pi/24XCP/msJWSB4YWHuIPIvS9O+E/DLh4XZ8FkWMG6JdskhXFSB+GeDjaY5C1wNtNHaabL29ta7f5TXWunvhDshh0TvSxGTOuzzfla9RhJeXR6vo/6hyceZrJJC+Juu11EgexXtcLNxs6H4mO+xexqwvkcDy+RxB4PhbfTc+TCmZLGSaO2+CFSm0YzxJq0fS4wN65ViB6JXAy4szHZNC4Frh9x9UySfH+i3Ts5H0tQ4Qi0ehRRdoRsnlMC3aNKwAoc6Vd/VCysqHDgMuS8NYPPqj8DoU9rbcdAclfOOvZ/9dnSkkmNppg9An+vfqk5LX4+G1zIyKLzyft4XnLvxyuecr4dWHHW2Mxsbq/KZbEKuiloCQ6z+E33GrtKK2bZGkirgA0i90k4WAh5o3dWnS3uDvok4ZHtLvQO37JZJfheDF9b/poY2IxzLe2/RWkwWi+xpATGHMAG3x7eU8z52iqHtSy6dPlLZnYuC99MDDd6Xp+m9MixwHFv9ytlLYWOS9u93a2wwgjx6q8eJdZw/Jy/5idayjoGlV4F+UUeB6IMhPcdrpo4rBY+mjWk22xzaVg3Zvn0R2A69KViD+FPHBVDx/3UbaALEnu4UVSDfI+q7vtQAKXHZKD3t36kLDzgcSUtAJAGqXoRaxusRAzbHIWGaOrR0/GnUqfDId1OJgEWQfhueflPP+i2MlzX4wPBA8LzOfA3Hm+IGNd4221kZX6jzQHRM0D58rGMntHfkxrUkaPWM1pY/HOy4VXoF5aZjmOsikRuRJLIXyn5ibKjv7rx2iwBsqofUyy1Lh3BJaXWCb9losJ7bDdLOY0tNgJmJ5NDkeipoiL1TPR/p/qbsDLAmc7+neKcBwPde8Du+i3YcLBtfKWuJBAXrv0l1EyB2HKbLPmjJd/CrHKtMwzY/wDSPVC7VQVw3282uDja3OYk0rYY3SPIDWiyV8+6/wBal6jOWsc4QNPyt/3Wr+q+rc4WOf8A5CDz7Lylb4WM5XpHVhx0rYu++8k1xaNG0uo1pVdHdWPqjRQjtF2oS2bSmkGjadaRwSKrz7WgOIaOAEIPcR6hVJqKpE44PI7fDYw2XQIu/ZJZmBKcgxRWGmnOPCb6bMB81AlOSPYXuIGwd0uds9COtCOBjyteWH/E0K8r0+J0iXRkIas/osfxupt7xYYCSvVtA5tXhx+vszi+VnlF+YgYMdkQobI8lGAI5G1ylDfaupI89tvpYE//AEIb2knj+FYX44+qG8fMVTEL41VtNMLa5S2OSWphgGt/ygAliuT+V0ELhquf5UCAIXD1/lSwAoefPK748/lAHAQfKR6m0DtcU8AgZsffA4WQRXlRNWi4OpIwc2MvipjWudVr5/1TFmgm7pKAPovpYFR69F5/rGMySI/EbRrRHlc3NnpQfpeTwpFbDr0m4JgGENH4S87HRSEFjwATyFIXtcTRsq+oxdxY+y36doUrtZ2C/wCUGIucKOvGytTF6VmTsbTCxp/yPokpUW4+haORobX8I2JmDEy4p2HbHA/9U479NztPeHFzatZ0+GYnVM2Rp90OkNQbifUsPJZlYrJ2H5Xt7h9Ep13PZhYErmvqRzSGV6rx/TcrP/oosOOV8ULST3A7cD4+iD1aJ0MpY5/cQN28nat5dGMPitu2xOR3c8uJJJ2SoKvX7VyORhYDyR4R8OF2XkMijq3fhSqNHF1oEGgrskjWaafnK1ZujSt+UFx9wElkdFnj20l3sDtNzrhCwybtszXuLP3bXWzM7Kon2VzFIxx72dp8grrau3UD6KLOiKokDmFwuxvn0W3iRNc0GMucPUlK4UTX0TRb5Wo1vaWtir5jQAWUnbN0/K2bPQIQPiSURwAtmwhYsQghjjb4aLr1pGqwuzHHzFI8bLP3Nsr3N8LpIr+VUDfJP3Udfgn8q7MyzS3wVRxFlQH1tVcRZ2UWADHALb8JiNzq515S+PxxaZjLaG0wLkurVqAnyun7/hQIA4buvfwFN0u+eD+FPCAKi1DsbtWUPOkAZeQwRzkXfokciH4hB9PFrayscTAHupw81ykJonRGngFvhYTideLKeY6vjRsDhXc5+gKWRH+nnyu7+4QkmiObXtf6MPk7iLv2R/6VjVCizqlkg+rZ5rpfQIoZO+V7partB0AtqWSOAUBuuUSRzWaaEjkOJ2eByplJRQ4L0/8Ag+cuGPEPe7tAFuPkryMud/xnNazHBGM1373ck+fsnJsWbqJEMYe2Im3O4sJqDCjwIeyKrvkDaTm2tlxhGLpMYxMKKaVsLHFvwx38cnhcyemtdKR3vJJ591hZr+qNk+LiyfDc06o7P1XoOh/qGPNhbj5jGtzmD52jV+4HoqgotbFlc8crXDN6h0YOaHxPId6rJxnZXTMuJ+jIwktA4K9e+QOkce2g460s7MwmT0Q0WPChvy9DS9LZsdP6hDnY7Zrc14HzAngoPx2Pe9oFi+fRebZPkdLyD8hkgJ22lusdFkQtlxzbXCwQqlktGaxKL2KdRw2ZBv35AWZJgugce13eAK42twMd3fMedFEexr2gHR+iytm2jLx4PhgGKwPK0umxmXqELTsNPdvxSEGBuqs+3hbnRMbsjMzxt2hrdKscfUiPkZFGDNMk/YBds17qEqBdx45QOKjyQFa/r+FHHhAFLPqUN5N8lFv0VHnaVDA4/HNJhjTY3r6JfH/bsJhh9gPoFQi5aT5H3C6Aa5/hQuFDgqAoA4Wm+Rz/AMq6Qa5/hcJBPA/C7/jwPwgDgHv/AAukG+VBV+FwnfAKAIRyLVfhiQU/Y+ivZrwuMNHj1SAz8nGliFw7b6eUj8SRx+cO+lUt5/Cnawn9o/Czljv9NoZvK2jAew9pNb8BAiw3S2/JcCAbDQvQSwRyDYA3yAk58N++xwr3CzeKtm0M964KOIY2mUG+AAk4cjGiz2NypGs7/lb3HyVof8NyJBVsZ78rJ6h+m2vaXud3S3y5t0pald0bwljacXLpqy4THSF3YOytLzvVOnCTIfJjgRzxm43NHBC1sTJmwYmYuQ8ktFB9Xr3VxACLaA692lN3wcG46ltGb0nNkyW/AzCGZDRR7m0H/Rahi7NgWUrmYLJowDo3fcObRopHiNsbvmI8jyoKf9TB5GPFKB3i3DzSUw8c4shdE6gfHgraj6ZNMO4ua2/BFpqPpUbK7j3H6KlimyH8mCVN2ZL3gtBBFnwAmcbpcs7u+YkM9BytOLAijeHgWRxY4TRoO4/haRw7uRzz+TqoC0fTsaMfLHseTtMsbV3/AKK164XGnQK6EkuHK5OXSrm758ei6B7/AMLjnURpdDhvSBFQ33/hR40utdZ4FqPcNaCAK1zZv01wqPG9H+ES/YfhDe43wPwgYLHvt5TLAPQKKJiCHhQKKIAhBu6F/VQDWlFEAcArwFCFFEAQjlQcqKIA64KV6qKIA4RrgIT/ANw+iiiTGgrBTBoUlcvua4uaeeQVFEpcKh0yMyAvk73kEnwBS5CyRhaxj6B9SoouRL7Hfb8mp/w5j2AOd4RcfAggPcGBzvBd4UUXUoR/hwSyS5Y0ABVAcKECuFFFZmQcqUS7XP1UUQBPGlGjSiiBlXiyoBr7KKJDRyt35UeBQsKKIA4G64Cq5u1FE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215008" y="6557720"/>
            <a:ext cx="8928992" cy="332656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Série: SER CRISTÃO EM TEMPO DE CRISE -7</a:t>
            </a: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4" descr="https://encrypted-tbn3.gstatic.com/images?q=tbn:ANd9GcSh7WiompPYrS6er1_Op7jucOQVq0S88cBSt1WIkNpMnG_U8up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6"/>
            <a:ext cx="9144000" cy="651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755576" y="4869160"/>
            <a:ext cx="7056784" cy="1080120"/>
          </a:xfrm>
          <a:prstGeom prst="rect">
            <a:avLst/>
          </a:prstGeom>
        </p:spPr>
        <p:txBody>
          <a:bodyPr/>
          <a:lstStyle/>
          <a:p>
            <a:pPr marL="457200" marR="0" lvl="0" indent="-457200" defTabSz="914400" rtl="0" eaLnBrk="1" fontAlgn="auto" latinLnBrk="0" hangingPunct="1">
              <a:lnSpc>
                <a:spcPts val="32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 typeface="Wingdings" panose="05000000000000000000" pitchFamily="2" charset="2"/>
              <a:buChar char="î"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solidFill>
                  <a:schemeClr val="bg1"/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Em Quem</a:t>
            </a:r>
            <a:r>
              <a:rPr kumimoji="0" lang="pt-PT" sz="3200" b="0" i="0" u="none" strike="noStrike" kern="1200" cap="none" spc="0" normalizeH="0" noProof="0" dirty="0" smtClean="0">
                <a:solidFill>
                  <a:schemeClr val="bg1"/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 devemos esperar, para sobreviver aos tempos difíceis?</a:t>
            </a:r>
            <a:endParaRPr kumimoji="0" lang="pt-PT" b="0" i="0" u="none" strike="noStrike" kern="1200" cap="none" spc="0" normalizeH="0" baseline="0" noProof="0" dirty="0" smtClean="0">
              <a:solidFill>
                <a:schemeClr val="bg1"/>
              </a:solidFill>
              <a:effectLst/>
              <a:uLnTx/>
              <a:uFillTx/>
              <a:latin typeface="Berlin Sans FB" panose="020E0602020502020306" pitchFamily="34" charset="0"/>
              <a:ea typeface="+mj-ea"/>
              <a:cs typeface="+mj-cs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763960" y="2564904"/>
            <a:ext cx="7552456" cy="540060"/>
          </a:xfrm>
          <a:prstGeom prst="rect">
            <a:avLst/>
          </a:prstGeom>
        </p:spPr>
        <p:txBody>
          <a:bodyPr/>
          <a:lstStyle/>
          <a:p>
            <a:pPr marL="457200" marR="0" lvl="0" indent="-457200" defTabSz="914400" rtl="0" eaLnBrk="1" fontAlgn="auto" latinLnBrk="0" hangingPunct="1">
              <a:lnSpc>
                <a:spcPts val="32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 typeface="Wingdings" panose="05000000000000000000" pitchFamily="2" charset="2"/>
              <a:buChar char="î"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solidFill>
                  <a:schemeClr val="bg1"/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Em que ou em Quem</a:t>
            </a:r>
            <a:r>
              <a:rPr kumimoji="0" lang="pt-PT" sz="3200" b="0" i="0" u="none" strike="noStrike" kern="1200" cap="none" spc="0" normalizeH="0" noProof="0" dirty="0" smtClean="0">
                <a:solidFill>
                  <a:schemeClr val="bg1"/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 temos esperado?</a:t>
            </a:r>
            <a:endParaRPr kumimoji="0" lang="pt-PT" b="0" i="0" u="none" strike="noStrike" kern="1200" cap="none" spc="0" normalizeH="0" baseline="0" noProof="0" dirty="0" smtClean="0">
              <a:solidFill>
                <a:schemeClr val="bg1"/>
              </a:solidFill>
              <a:effectLst/>
              <a:uLnTx/>
              <a:uFillTx/>
              <a:latin typeface="Berlin Sans FB" panose="020E0602020502020306" pitchFamily="34" charset="0"/>
              <a:ea typeface="+mj-ea"/>
              <a:cs typeface="+mj-cs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755576" y="3573016"/>
            <a:ext cx="7992888" cy="1080120"/>
          </a:xfrm>
          <a:prstGeom prst="rect">
            <a:avLst/>
          </a:prstGeom>
        </p:spPr>
        <p:txBody>
          <a:bodyPr/>
          <a:lstStyle/>
          <a:p>
            <a:pPr marL="457200" marR="0" lvl="0" indent="-457200" defTabSz="914400" rtl="0" eaLnBrk="1" fontAlgn="auto" latinLnBrk="0" hangingPunct="1">
              <a:lnSpc>
                <a:spcPts val="3200"/>
              </a:lnSpc>
              <a:spcBef>
                <a:spcPct val="0"/>
              </a:spcBef>
              <a:spcAft>
                <a:spcPts val="0"/>
              </a:spcAft>
              <a:buClr>
                <a:schemeClr val="bg1"/>
              </a:buClr>
              <a:buSzTx/>
              <a:buFont typeface="Wingdings" panose="05000000000000000000" pitchFamily="2" charset="2"/>
              <a:buChar char="î"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solidFill>
                  <a:schemeClr val="bg1"/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Podemos viver com esperança, mesmo nos momentos mais adversos da vida?</a:t>
            </a:r>
            <a:endParaRPr kumimoji="0" lang="pt-PT" b="0" i="0" u="none" strike="noStrike" kern="1200" cap="none" spc="0" normalizeH="0" baseline="0" noProof="0" dirty="0" smtClean="0">
              <a:solidFill>
                <a:schemeClr val="bg1"/>
              </a:solidFill>
              <a:effectLst/>
              <a:uLnTx/>
              <a:uFillTx/>
              <a:latin typeface="Berlin Sans FB" panose="020E0602020502020306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- 7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3314" name="AutoShape 2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3316" name="AutoShape 4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3318" name="AutoShape 6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4" name="Picture 2" descr="http://2.bp.blogspot.com/-IFZApGc8Jcg/TZ80pibUJTI/AAAAAAAAAEM/Xv4PjRiTqVs/s1600/felicidade-521x329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5053" y="0"/>
            <a:ext cx="9144000" cy="6489576"/>
          </a:xfrm>
          <a:prstGeom prst="rect">
            <a:avLst/>
          </a:prstGeom>
          <a:noFill/>
        </p:spPr>
      </p:pic>
      <p:sp>
        <p:nvSpPr>
          <p:cNvPr id="19" name="Título 1"/>
          <p:cNvSpPr txBox="1">
            <a:spLocks/>
          </p:cNvSpPr>
          <p:nvPr/>
        </p:nvSpPr>
        <p:spPr>
          <a:xfrm>
            <a:off x="827584" y="5085184"/>
            <a:ext cx="7488832" cy="10081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5400" dirty="0" smtClea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innerShdw blurRad="63500" dist="50800" dir="18900000">
                    <a:schemeClr val="tx2">
                      <a:lumMod val="50000"/>
                      <a:alpha val="50000"/>
                    </a:schemeClr>
                  </a:innerShdw>
                </a:effectLst>
                <a:latin typeface="Arial Black" pitchFamily="34" charset="0"/>
              </a:rPr>
              <a:t>CONTENTAMENTO</a:t>
            </a:r>
            <a:endParaRPr lang="pt-PT" sz="40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innerShdw blurRad="63500" dist="50800" dir="18900000">
                  <a:schemeClr val="tx2">
                    <a:lumMod val="50000"/>
                    <a:alpha val="50000"/>
                  </a:schemeClr>
                </a:inn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90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- 7</a:t>
            </a:r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25" name="Picture 2" descr="http://data.whicdn.com/images/19331188/386250_233843790020058_100001833152682_571218_1671423396_n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3999" cy="653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ítulo 1"/>
          <p:cNvSpPr txBox="1">
            <a:spLocks/>
          </p:cNvSpPr>
          <p:nvPr/>
        </p:nvSpPr>
        <p:spPr>
          <a:xfrm>
            <a:off x="179512" y="5373216"/>
            <a:ext cx="7704856" cy="93610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6000" dirty="0" smtClean="0">
                <a:solidFill>
                  <a:schemeClr val="bg1"/>
                </a:solidFill>
                <a:effectLst>
                  <a:glow rad="139700">
                    <a:schemeClr val="tx2">
                      <a:lumMod val="50000"/>
                      <a:alpha val="40000"/>
                    </a:schemeClr>
                  </a:glow>
                  <a:outerShdw blurRad="50800" dist="38100" dir="18900000" algn="bl" rotWithShape="0">
                    <a:srgbClr val="FF0000">
                      <a:alpha val="40000"/>
                    </a:srgbClr>
                  </a:outerShdw>
                </a:effectLst>
                <a:latin typeface="Arial Black" pitchFamily="34" charset="0"/>
              </a:rPr>
              <a:t>FIDELIDADE</a:t>
            </a:r>
            <a:endParaRPr lang="pt-PT" dirty="0">
              <a:solidFill>
                <a:schemeClr val="bg1"/>
              </a:solidFill>
              <a:effectLst>
                <a:glow rad="139700">
                  <a:schemeClr val="tx2">
                    <a:lumMod val="50000"/>
                    <a:alpha val="40000"/>
                  </a:schemeClr>
                </a:glow>
                <a:outerShdw blurRad="50800" dist="38100" dir="18900000" algn="bl" rotWithShape="0">
                  <a:srgbClr val="FF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09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2.bp.blogspot.com/-o0WgJ_F78V4/Tw_8GN8IWhI/AAAAAAAAAS8/rWUgBPKjN8Y/s1600/Solidarieda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17407"/>
          </a:xfrm>
          <a:prstGeom prst="rect">
            <a:avLst/>
          </a:prstGeom>
          <a:noFill/>
        </p:spPr>
      </p:pic>
      <p:sp>
        <p:nvSpPr>
          <p:cNvPr id="3" name="Título 1"/>
          <p:cNvSpPr txBox="1">
            <a:spLocks/>
          </p:cNvSpPr>
          <p:nvPr/>
        </p:nvSpPr>
        <p:spPr>
          <a:xfrm>
            <a:off x="827584" y="4573191"/>
            <a:ext cx="7704856" cy="187220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6000" smtClean="0">
                <a:solidFill>
                  <a:schemeClr val="bg1"/>
                </a:solidFill>
                <a:effectLst>
                  <a:glow rad="139700">
                    <a:schemeClr val="tx2">
                      <a:lumMod val="50000"/>
                      <a:alpha val="40000"/>
                    </a:schemeClr>
                  </a:glow>
                  <a:outerShdw blurRad="50800" dist="38100" dir="18900000" algn="bl" rotWithShape="0">
                    <a:srgbClr val="FF0000">
                      <a:alpha val="40000"/>
                    </a:srgbClr>
                  </a:outerShdw>
                </a:effectLst>
                <a:latin typeface="Arial Black" pitchFamily="34" charset="0"/>
              </a:rPr>
              <a:t>SOLIDARIEDADE</a:t>
            </a:r>
            <a:endParaRPr lang="pt-PT" dirty="0">
              <a:solidFill>
                <a:schemeClr val="bg1"/>
              </a:solidFill>
              <a:effectLst>
                <a:glow rad="139700">
                  <a:schemeClr val="tx2">
                    <a:lumMod val="50000"/>
                    <a:alpha val="40000"/>
                  </a:schemeClr>
                </a:glow>
                <a:outerShdw blurRad="50800" dist="38100" dir="18900000" algn="bl" rotWithShape="0">
                  <a:srgbClr val="FF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4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- 7</a:t>
            </a:r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9" name="Picture 2" descr="http://image.slidesharecdn.com/certeza-120826165809-phpapp02/95/certeza-1-728.jpg?cb=13460183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0338"/>
            <a:ext cx="8006620" cy="60049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63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1.bp.blogspot.com/-LmDTYSHIyNI/Tq1W7JPRo8I/AAAAAAAAB6E/wBKKuZt1LfM/s400/A%2Bcasa%2Bda%2Bboa%2Besperan%25C3%25A7a.jpg"/>
          <p:cNvPicPr>
            <a:picLocks noChangeAspect="1" noChangeArrowheads="1"/>
          </p:cNvPicPr>
          <p:nvPr/>
        </p:nvPicPr>
        <p:blipFill>
          <a:blip r:embed="rId2" cstate="print"/>
          <a:srcRect b="25926"/>
          <a:stretch>
            <a:fillRect/>
          </a:stretch>
        </p:blipFill>
        <p:spPr bwMode="auto">
          <a:xfrm>
            <a:off x="107504" y="116631"/>
            <a:ext cx="8928992" cy="6294033"/>
          </a:xfrm>
          <a:prstGeom prst="rect">
            <a:avLst/>
          </a:prstGeom>
          <a:noFill/>
        </p:spPr>
      </p:pic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- 7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3314" name="AutoShape 2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3316" name="AutoShape 4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3318" name="AutoShape 6" descr="data:image/jpeg;base64,/9j/4AAQSkZJRgABAQAAAQABAAD/2wBDAAkGBwgHBgkIBwgKCgkLDRYPDQwMDRsUFRAWIB0iIiAdHx8kKDQsJCYxJx8fLT0tMTU3Ojo6Iys/RD84QzQ5Ojf/2wBDAQoKCg0MDRoPDxo3JR8lNzc3Nzc3Nzc3Nzc3Nzc3Nzc3Nzc3Nzc3Nzc3Nzc3Nzc3Nzc3Nzc3Nzc3Nzc3Nzc3Nzf/wAARCAC3ARQDASIAAhEBAxEB/8QAHAAAAQUBAQEAAAAAAAAAAAAABAACAwUGBwEI/8QAQBAAAgEDAwIEAwUGBAQHAQAAAQIDAAQRBRIhMUEGE1FhInGBBxQykaEjQlKxwdEVFmJyJDNDgiU0VGOi4fCy/8QAGAEAAwEBAAAAAAAAAAAAAAAAAAECAwT/xAAhEQEBAAICAgMBAQEAAAAAAAAAAQIREiEDMRNBUTJhIv/aAAwDAQACEQMRAD8A1t7ZTTmVEiViV7tjNUdzBe6fZtH5DgEYwBn+VbATYb9ouOeoptxdxRqznJbsCetbTKxnY5rFczxsNhbPSpmeV2BkBJ75rQXNxFNOCLZSSeRs24/vVdNiK8ZWiKo7cBhg4raZf4ysN8r/AIf4kAz0PpRcK7Qqsg6ZzQmqzxIEWJuepAPAoqyk86BWBB46E0rvRz2LFsJGJTcF7+lOWGJgQDjA5BpiyywrlWBU9s15AxLksPgap2p5F5cUqMqlRnnmj7XZcX6uxUkjHPHNBShI1B6gnkZp2MkMg2sDwaYaBrCNcTz/AAqMhlU5zQEkIuJDJZoY1z0zUqJcbUUkkYycnpUKO1u4Ut1HapmzomyvguYJ4wQeGDHGKMsrC3kid8MdzEAKaq5IBcMZUbLHqe9exXktkhT4ue/Y0Wb9Fv8AWr03TooAGY7mHOT2oubULeE4kYjnsKzsGur5I4G8ddxoG41CWS5WTPwg9OoFRwtvauUnprBci6ZljfaBjgjBpGPbwz8+1VmlXEN5O0py7qoyOmKtLhoooy7soPbJ6VNmrpU7IYAwetK6nCQgKM+tUqXMrTbw7FCTyBnP9qNYpDAXllBbHSjQ2buDNnGKJtrhDkEUKZ44k3zkIu0ndnjFR2V1DcTkWo3xqPifpz6UaJcuQ8fwjj1qtVpJJdqg4B5NFzXARQnQdxUbSlUAjHHelDMmhB/EaEkj2fhoe81NoXUOVVT3NQtr9lGnL5PfjpVapbg+NXb2FPIRUPBz61FDfw3Ee63IIx1FD3V4tvGHlYbT2pdhKkUm9mL7VHSqjWNRMMgghw7sOWPQVBqHiJGV4LQNJL0wKqrKG4vJt9yxDL1X1FXMfulb+La1so7cLcOATjJPqfWlbanDcThQxGDgg1IsbqhDSEjsNvIHzqpv4HFwr26gsDldvGaPY9Lu5u0iTrgCgmvVlOdwOehJqkuZbxz+0g2Hpy2TTJC1tEWRg7EdKOJbXhvYUO0soI9TSrHSakA37pPc9OaVX8dTzWl7rdxDP1GO49KEuNbkuUZGyuehB6GidS012unmghkeIjJyc1UT2MkeCqnnotaYzFNtFRak8MyPJ8e0Y5PWo7u/e7uPOI2nAGAaD2FT+1VgPcUwHDelXMYndT7XeTOCeatrA+ShUkBDzn0oS0ceUSyE4PBAqxT9rGVQA+uBUZX6VjBcKRqCwkLKehIpu8+WygkEelMEqCDZGMlTyDRKwrPBkHbkc1CwC3DElCauLSAzmKMkAOOvpVJPEFkO3se1WOn3rxfAeO4PpTs66TF7dXLKixK4BHXI61WO/nkknaw71DKZJX3biec5rxW5wRz396mTSrRCSyQe4Ip8Myyttk4GfSh2G5QFbp2NDs2B6EVWtksrr7ujfCeRwaudONpd2/lxx4ZR1PU1kGYsc5z60VY3Cx4BldXzwBSuPQlb22t4rOHEMYBP4iByaEeykub1zcqfIKjaO2ag0zVraX4A7BvRj0o+S+i8s7GBHsax7ladBbyzMcY+6s0YHH4sDFCQwPJtiSQHjJJ5PXvRMuogptKrJnovpU9lNE45gQP6gdaN0ezn0i2kiQSSneoxgHAzStLW3hBzIMg5KKuKLUpuB8sfM05pIRyUXcOhxU7p6DgxyOWA6dKTKQAEHPq3epFEb/EpwfSmh2B2uvHY0BW3GkCeUS3B4B4UdMVn9T8PSvKZIiixE52g5+grYE8/iIqOZfO+FDgd+KuZ2FcZWO0/73prCPy5HVjkZ/d9qg13ULiSNkjtT8YwX2nitobDcQWfOPUdKinsUYHoR6dqfOb2XHphPDun3VzfbyHijUfE+cc9q0RjFt50jIATyD/F75o63DonlbApzgAD9aHvon5WYF0x260XLdEmoqpNWSKJWlkUkrgrngVWT6kZx5cT7JRwP9Qqm1OOaC5YFSI92FJ9KI0WITXYXeFOPxP0z7Vpwkm0crboTC8Mbg3k0m5uxzVbqF6YrljCQV7cVpW8JXdzKsslzH9AelQ/5CnkYtNeoinsFyf50plj90WZMNM2+QtjGaVbxfBMMY2/et/uUFKr+XEuFWOg+eYi0tsw28Ycc/rR1/CZgsv3cAxEE7v4c9qJhuE2AAjpxUc9wrZZCpbaRjPWsd9tfpTeJTamwQ+UhLggOAMj3rCSwso3Ahl9V5q41e6n+8lZAQq5Cr2xQcK/HviIVx2I4NdGEuMYZXdRWd28RVCcKD+dXNpdxq5EsWQ3RlFVhgV2G9djZ6joaNigaMqChPcEdKMtU5sW4iWVXjbCsehPUUWGZWyv4T2NAMDIgKfiXqKkiunX4ZOR6kc1GlbFMo3nKkP7jrUURVmIYfEOgqYMZwHRwT3BPNOiiC3CyhScH4h2NIGwyNGx+EkVM8qMpOMH2p93LEsvmIGyxz24obcmc4+E+po9mcJAGCE4z37GiGtCkZdhvcjgCg2hj/GrEj0FWFleNJMkRYbc/CfSi/4Svisbq4Y+TC/HUngVNLp00EJknZAR1UnmtTGJWhCsAT39qpNTtHM7IDhcZyTwT/SlM90+OkGhwo8rMxHGMAiry6SUTKIUVVIwTkYJ+VVujobUMZI2yT3NHXV9EYwwOWB4qcu8jnpXSzXFnccAO5GRgZq/0m4e4XdInxY79qyFxLLJLvLEEHirHTL8xAqzMzsaeWPRS9tsm3Gc9ahmRSMA81Xx3ZCgsdg9KIjuUfGGBFY6abexHY5BPFTnLHqCKDeVJJNq54pruAeHxQBUkYBzup3mCIfFQSbmP4sipZZEK46YoCfejjK5BoaV2Q/CciomnKr8CliegHeoEh1G4mI8pYYx1Zzn8qegIa+SPmXaPc0LLOswcpiQ44A5r1tAjlIN3MZWz8h+VGWlpa2Ct5OATR0O1Re+G4tRtlF1K0Tdcqoplj4W0+zcOspkYdyBxVrcXBkJB4xVfI7KchjT5XWi1Fo0YC/DVfdzvHkZ4r23upHGM8VFcRmQ5FSaslu5d5+I0qINkzHO2lVdBDCJDDuIxGQMH1NR3UxtOFIII49jUP32F1w0u1B1C+tV91qcbvsjO5B0JHWtZjWdoK63PMzO3JPIPINQ+QAcgbT+lHNBNMPMEWUxnPSo1iP7ufka0lRYjQsoGRkUdayKDgEjPbtTIYMnB4qQWjBvQetK6ObSGPLZ/Ax/I02bc2Mx9+oFHQ2EwQEyKFPTvRVppM05bDKNvY96ncVpVRRqRx8P0qeN5EBU/EpHODVtJoTJFuMgDY5XHFRx20K2wZlZmHcCp5Q9UF5aFQSrAHoQKEvYGGcA/PFaK3aSRgpKkfu59K9bTzPLtlk3DufSiZaGtscPMTox+VTwTsG3DhvUda0j6VbxF0yW465xQUullXxt+VVzlTxry11aePG5mf6UDrvirStLZZb+4ELyjAXBYj6AZopbbb2rh/2iX5vvFd6Af2duwgQf7eD+uajKydxWM26Sn2iaNcSeSL4gE4DSRsin6kcfXFW8F/8AeAjRSI8R5VlYEH61895rX/ZjqNzD4ltdPUs9tePsePqAcEhh6EY/Kpx8n7FXD8dkScSrtO0e+3FKMMpyufmKMGnBD8J4qVLbYeuavlE8Q6yOCN26T5mixdm3RURMDOST/KnLCM9KJaHzIWQ8Ajioth6QjUDIw+AJnqRT0kSU7myPkaFW3cPgAEVIVKHkcGg1os4WLEfQD0oKeWSVgiocHvTFlKrt7d6IimAXPHPbHWkBmngRHB+JvlRE1wQp4oCG78t8kAD1qK61SLhIycnqRS0exHnuTllbnoo607yJXdXYKgH7vUmq2e/GF2HJJyfahJdVuS25R8PYU+NLa6uI1RMk80EsJkYjFQrfiRA8uQT2PepnvR5JZF49aWjOGyFSoH1qEXSKxVWGcdKqbq7nOVDEA9SKD09Nlw81zKRtBwCetVxLbRiZ8cDilWXutaJmOydVUcYKE0qfClyiyTRf/DNs8TCQc5B5zRmk6BpkUC/fYJXmc5+JsY9q0EskCIG2DdUDTCZ1AHSlzo4wl0e1gObc7U7KzbsfnVHr+nz7A0Kxtz/01xitLsO3O751XXnmB/KwxQ9celEt2djFM08TbHU5FGWM+5wJOVyMitRJoi3JSRVG0jqTg0Vb6Np1u5Yqu5hjAq75JpMxoK0jguHMCscqOmcGrO3t0txhBtJ6nOSagh0KC3vPvEDPjBwGOaPGAcOPrWdv4qQlDOMMFYehpKEZfLdQnsBTvPiTjH1p5ljdcmpNBFZ21uG53MTnkYxUN1atKC1owBPBycYr26ZmwIlH51DHFcSOPMkVEB/COSaYBxaXcfeAJcKOrHdmvNXkjt8RlgzAduuKs5WfGxOfc1kvEkM8comEu7zOqgfh4q8e72m9Q4X8anOz9a4N48sjY+Kr8clJpTOh9n+L9CSPpWv8Q+NreygaLTZVuLphgOvKR+59T7VzSeaS4leWZ2eRyWZmOSTS8mvUPDftHWl+zp5IvGOnSxQGYo5LANjau0gt9M5rNUXYajeac++xuZYG7mNsZ+frWcW+nI7ov8veiFZDyxP0r58tPtC8Q2wANxFMP/ciGf0xRv8AnnxVra/cNPwkr9WtlIfHzJ4HvV7iNV3kbB+En617v+dc38AQeMba5lh1VjcWbjd5kk/mMreink445H1Fbm4lms4XnusRwRqXeRjhVA6kntT0FgGA5wc1GyK/Q1z+++1bQbaQpAl3dY/fiQKp+W4g/pRei/aV4f1SZYXlls5WICi5XCk/7gSPzxS3DbBkIOKbu29c0SkO4gy5C+1KYW4UhFP86C0H8xWGD+tMMUZGSK9Z0xgAg1GdxODnA9aZHRWTSvuT8OevpU0tqEGMAqO+OTUSXDRLsTIz61DNM54JzR2CkjRgFRAD696fcHy0VVIIAxxQvnleOnvTQzsfhG6noPW2NyRg1BJbCbK56/rRbIqx8t8XpjgUKJArZB5oNUz6UqyEfEPlzSq1aRmYnNKq3U6ixub5t+0VJZ3fxAseahvrYeYWjHHvQqxspzWa2strpMDODU1zNbAb9gLYrKQXTIeScVYQ3PmHLGlobHtftjai496EeciUMW71I+JBgdaAu0ZBnNAXtvfK4x2ps04HAqmsWI5bOKN86MqpHTOM0aCd8yDinQkrw1ReeEOV6GiFkEicEBuxoB7uqjJH1xUJljGRn34NUep6hJBM0Ur4c/lisP4m+0i20d5bSzj+9XqjB5/Zo3oT1JHoPzqtam6W3QNX8R6RpUYfVb+C1OMp5j4Zvko5P0FcZ8d/aTNrHnWOjqYbJvhadxiSUY5/2jr7kenSsLqmo3eq30t7fzNNPIcs7foB6D2oSs7Vae5rylSpGVKuk/Zp4Hkup4dZ1iIC0T4oIJBzMezEH93v7/KtX4h+zbQ9S/a2iPp8x7wAFD80PT6Yp8aW3JtHPh54BFqy30cxJ/bQsCuO3GMj9a6N4QfRbKya10a/jnZnLNuYeY2cdsDtjtWd1H7KtYtyTZ3drcr2BJjY/Q8frVRpXgXX7+4uoltjbS2qhj55KbiTwFPQ9Dz096vG3H6KyX7dos9RKLscOAD1Xj86zP2veJ5bbQodItnAa9J84lst5a4OPqe/sa5vc+GvFGmXKK1jfLK5+BoSXyf9yk1F4v0y80vU449RumuLmS3jkkLtlkJHKnk9MYoyy3PRSa+1GTSzXlKs1u6/Z7rdxeeD7MTzMZIGaDce6qfh/IED6VoheuM5Oc1Q/Z1oj2/hvT1KOFuE+8M5Xj4uf5YrQ6lbQwy7UcBwMEYwM1tjrUjK+zlud44xmpoZd3BIPHSqoAr649qNtnO0eWgJHUmnYJRUpVV3MKgLAjI5o6SWJolVsZ9qqZGCOwU5HalDPcr0IFPhRXH48AdjQ29T8683D1xTA6QBk5GMdwaHlihQFjLzjoBQ7McYD1ExP8X60tDYhpYOAIxwO560qDIGfxj86VUNthLbCdeWAAqtuIljyA2TUEt9IWwCcVA9wx6nrWSkch2ninwSuDwTTkUSYHrRlvZEtnHAphPazEnmjDHHKRv59KgjgAPwinOBECdxDDmkD5oREQUx7inRQCTaCDtzkL2ry2MlwQzquxehPc1L95VFA2jdngjsKAhltZBJtUcUHeXv3Fcj8WcVcG53BRjmgLkWyykgBi3UtzTn+lXOvtE1nUF0trmySMALh3LYaMHjI98muKMSxJJyT3rrf2u6mlvafc7fCm6bDLgcKuCT9Tj9a5HR5L2MJ0VO2Ns37TtzjOOM02tn9nmnrdPfPeRRy2Tx+UySfvPkEEe4GefeoxnK6VbqbYytt4E8Lm7C6xqEG6zR8Qo44lYdz6qP1PyoubwFENVieKc/4eTukQn41/0g98+vatfPcW9tDHGXWCKKPbHGvACqOgHfitcPFd7yZ5ZzXSzj1FoxkOQflxRlrq8knEjqVHQAA5rM2txaXsAntZ1lhPG5T39D6UXDAmN4YEdMVvxxsZ8qup9Td3+GMso6noahF83GUOPnQQQ8OpAYdaf5MMnMi7G9V/tS1D3RwvMDKk89cNXJvH3h/U49Su9Xctc200m4yA5aMdgw7AdAenArqUWmK2NrBvkcGhvEksegaJcX9wjOqDasbYIdjwFPt6+2azzmNisbZXA6VSTSebK8mxU3MTtQYUewHpUdc7Z9D/Z7450zWtEhs3hjtL2ziWNoVPwlVAAZfb27UXql2s8pKcgHHJr50tLqeyuEuLWV4pozlXQ4IrtPg3xLaeJbPyjtgv4lHmwk/i/1J7fy/WtMLEZSrH7w6HHw49c0RFfFerim3GnSMPgUYHpzmg/uciN8S1v1WfcWkV/nuOKjkuFLc/pUEUGMf0qXyNxyD+lT0fYOW6RWwS3PSpAd0YIJ59adPZBwMdRUixALg5BAo6HYGWcRnlx+dQNcj+L9aV/aOSWHI9qqpIZF9avGSptq189cDL0qoyHz3pVfCJ5OkFVI/DzXjWwkTI4PpQwv0Pxluh6VLDfpJnkAVy8a32fDC0fPp2qytpinBHBqqa8SMlhIMemadFqCSsG3gAdqXGja6mmGAVGMdarnukMuH3HnoTxUc18ivgnjFBtdxyNkkCqkK1ZNqBZcKQqg44oZ9U52hencmgpJUbhZFx6VEdp6lT9afGFuriLVlBXIyD19qqfGPiTTtD06W7mlUzspFvB3kfH8gSMmqHxbrsOgaYZuGuZMrBHnq3qfYf8A1XGb69udQuHuLyZ5pn6s5z9PYe1TlZPSsZb7e6jf3Oo3kl3ezNLNIcszH9B6D2oWlSrJZV1T7MrUL4dmmPLS3DYGOwAH965fbwS3MyQwI0krsFVFGSSe1d08L6P/AIZolnZHiZVzIN2fjPJ5+daeKd7Rn6TwQBVySSO4NYv7TLVhZ2t3C0gMEmMIvC57luo6CusWmjJsDNl2P7rcCgz4fubgSB7QNG2VKyY+IfLvWuWUyliJLHzrZaneWN395t5ishOW9H+Y71q9H8XiTVJ3u1lCTRxpFEjZCuCAcZ6ZyTn2rz7RfA134cuXvbeA/wCGStwVyRAT+6fb0P0rGQSGGaOUDJRgwHyOaxmVxaXGV3SLfuxu6e1TSZPRWU+oHFZ7QPFlprO2MbYLo9YXb8X+09/51fvNNjAUKcdxXTLvuMNa6oiCSRSMOG/Sud/atrL3F3baWkpKQL5kyZ43np+S/wD9Vq9U1ldGsZru4QMUGFX+Jj0FcavLmW7uZbm4cvLKxd2PcmsvLddNPH32hpUqVYNSorTb64029hvbSQxzQsGU/wBD7HpQtKgPo7w9q9trmkwX9uQvmL8aA/gfuv0P9Ks9gPfI9xXF/ss1xbHVm024bFvefgJPCyDp+Y4/KuwLIv7r1rO4i9JWhT+BfpUZhUdiKeHPrmnK2SAelMg5QA14VBFFvs6YqI7emKWzBvGvOBQ8sK4+KMH6UecA01tjdaey0p2s4GOfKpVZtGhPWlVchpnTK3rSWZh0JqIt7j8683e9a6ZbE+eT+ImnpIOqtzQW/wBxXu8fxU9Fsf5zE9a830EJSOhqRZx0Io4jYrzB64oXU9Si0yyku7hyI0HbqT2A9zUgZHHB5rOeOrXUJ9JAsiWhVszxqMsw7H5DuKnLqbOd1gdc1a51m/e7uW5PCIDwi9gKr69IxRCWM72El8FHkRyLGzE/vEZwPyrk7rp9Bq9HWrPQNFuNbvDBAyoqjdJIwyFH9TXQNN8E6RaoPvET3cndpWIH0AqsfHcvSbnIr/s00GSG4GsXSLsMZFsM5JzwW9uMj612G1SGNEZ4wHK5Bz3rNWRS2iWOBEiSNQqqBwAOgo+MyOI1Ykq/bNbcNTTPlu7ai2mULuJPxVK1wznk4qojvktyI5Wzj9KFvtWw2YuVz1NZ8barkstdFteaTc21+nmwTIY3T1B/r3zXzp4s8K3Xh+fdkz2TtiOcD9GHY/zrsU1/LOrI7cHmgrmCO7tpIbgb4nUq6sOCDV/F0XyOEgkHI4x0q90/xhrliqol60sa9EnUOPzPP61N4n8LTaQxnty01kT+PHxR+zf3rOGsbLjWk1Yu/EPiW716OBLhI4liySsWcMx78n0qjpUqVtvs5NFSpUqQKlSpUA+KRopFkjYq6kMrDsR0Ndj0jW2vrCC6Vv8AmLlgOzdx+ea4zWt8BamIrttOmPwTnMWez+n1H6gVr4spLqo8ktm46bHqbnALijIb2QgkEH5Gg4NIuH5W3Lc4/wDxqyh0OcyRx+QyhvxPnpW2XFlORqalg4kGPfNTperJwnxH2FXkGi2EEWHt0k9S4yamU2kBxDbxLjptUCsblj9NZL9qKEyXEvlRoS/oRjFHLpMhBaWRUHtzVgkw5YgA44NCXF2wXHXmp2ejP8GQ9Jif+2lSW6mYZCEUqe6NRwU+NJO1kv1lP9qdH40bPx2Qx/pl/wDqsjSo+XP9Lhi2o8Z2xHxWswPswp3+c7TP/lp8fMf3rEUqfzZl8eLeL4y07HMdyD6bB/ennxlpoXIW5J9Ng/vWApU/nzHxYt8vjXT+8VyP+0f3qeLxxpy/+p+sY/vXOqVHz5D4sV14jl0m7uDd6Y0iNI2ZIXjwM+oP9KN0S4Go6Be6LM8SOuJrUuwUs4PKc9SecfOsxXuaz5d7XrrTdfZhxcajCwIbah5HoSP610COJnOF5rknhbxJNosvllVe1kYbxgBh7g/0Ndat79lAJCsOoIro8V3jqMfJ1l2KjtZARg8+pFGRi5TBVVDD2oUaopGGUj6U/wDxSMAYDe/vTsyKWJJt7ktIhDHrihpUBAGDT21SP1amjULc9Rk+poko3EQt2/Eor0bs4I49KJivImP4sUnuIj0/lmnujoDLbIysrLlW4KsMjFY3XPAENyWm0pltnP8A0nzsPy7j9RW/EquuECHPtTCQDyuPQUrOXs516cI1PSL/AEqUR39rJESfhYjKt8iODR9p4XvpNMutRuY2t4IYjIm9cNIQOw7D3rsk0bhchQwzkcVT+JNzeH9RA5P3aQ/oaz+Ke1fJfTitKlSrBqVKlSoBU+KR4pFkjYq6kFWHUEdDTKVAfS3hLXIdS8N2epSyqZZo/jX+Fxww/MH8xVrY6kbp3CLgL3Nco+w28ie71HTrnDARi4iU9MghW4+RX8q67BFbO7MsaofQcVe5pPe0hndmKBcjHJqFogW4HPvRm9UBCLxQFxc7CTikaZfiGCB0qM20a/Ex70E2qxqrdQaBn1NiDhhj0FBLkzQ//jSrMveMzZzSp6G3zzSpUqhRUqVKgFSpUqAVKlSoBUqVKgFXWvDF2LrQ7OR2JYRhGPuvH9K5LXRvAccg0MkgkNOxX5YA/mDW/g/rTLzfy1QK8/H+lODfDxIvyobDjqpFIZP7tdfFzbTE+oFeBQ1eRqWPQ+9GJBE65BZTSvRybDhCDwak2yYzkVI8TL0Jx71GVkFLY1o4TMMZHIp5nZ8A9qgY/wARNM3c/CTRo9rK1vDGdsw+A17qNtFeWs8SEHzomQfUEUGQ5QF1ZcdCRwax/ijxe2mtJZaZJ/xXSSTtEfb/AFfyrPLUm14226c6dGR2RwQynBB7Gm053Z3Z3YszHJJPJNNrjdJUqVKgFSpUqAvPBV9f2HiWym0qPzbkvs8sjIdWGGB+mTntjNfRkcqsSUIOD1r5++zTP+d9LODtDsW/27Gz+lfQ+bd1G3A9CKqFTvvZ8vDD60JLtlHB3ZohoIwDks2feore2hSTMZwQPwnvTJXXGnBhkHr2qmuLWRGwuSK1dy2c/sxn1FBSRhsFl5oGma8mT0NKtL9zDDI20qNjT5jpUqVQoqVKlQCpUqVAKlSpUAqVKlQCrpf2bXfnaTLbZIaCU/UNz/MGlSrTxX/pHk/lt0iz1wfmKnW0RuiD6UqVb21lIkj04MeoFELp8SjoSfnSpVFyqpjEiWaLyVyKc1lB1MQpUqnlT1Hhs4iMKq4+VBz6aynzFCde1KlTmVguMYLx34zlsJJdJ01ityvwzT4/5fHRff3/ACrl7MWJJJJPJJpUqyyttaSajylSpVJlSpUqAVKlSoDp32Q6GCZtZn75hgA/+R/kPzrq8aKm3H55pUq0+k/b2V/MU4JBqLyywDeYwYdxSpUgnhZinJ3Y7mvdqsCx5OKVKkZuxR60qVK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920880" cy="2592288"/>
          </a:xfrm>
        </p:spPr>
        <p:txBody>
          <a:bodyPr>
            <a:prstTxWarp prst="textDeflateBottom">
              <a:avLst/>
            </a:prstTxWarp>
            <a:noAutofit/>
          </a:bodyPr>
          <a:lstStyle/>
          <a:p>
            <a:pPr algn="l">
              <a:tabLst>
                <a:tab pos="2155825" algn="l"/>
              </a:tabLst>
            </a:pPr>
            <a:r>
              <a:rPr lang="pt-PT" sz="88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innerShdw blurRad="63500" dist="50800" dir="18900000">
                    <a:schemeClr val="tx2">
                      <a:lumMod val="50000"/>
                      <a:alpha val="50000"/>
                    </a:schemeClr>
                  </a:innerShdw>
                </a:effectLst>
                <a:latin typeface="Arial Black" pitchFamily="34" charset="0"/>
              </a:rPr>
              <a:t>ESPERANÇA</a:t>
            </a:r>
            <a:endParaRPr lang="pt-PT" sz="660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innerShdw blurRad="63500" dist="50800" dir="18900000">
                  <a:schemeClr val="tx2">
                    <a:lumMod val="50000"/>
                    <a:alpha val="50000"/>
                  </a:schemeClr>
                </a:inn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573016"/>
            <a:ext cx="8136904" cy="2232248"/>
          </a:xfrm>
        </p:spPr>
        <p:txBody>
          <a:bodyPr>
            <a:noAutofit/>
          </a:bodyPr>
          <a:lstStyle/>
          <a:p>
            <a:pPr algn="l"/>
            <a:r>
              <a:rPr lang="pt-PT" sz="48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Esperança – uma das três virtudes que Deus concede aos homens.</a:t>
            </a:r>
            <a:endParaRPr lang="pt-PT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5008" y="6557720"/>
            <a:ext cx="8928992" cy="3326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Série: SER CRISTÃO EM TEMPO DE CRISE - 7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91952" y="1556792"/>
            <a:ext cx="1359768" cy="151216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9144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1500" b="1" cap="all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Arial Black" pitchFamily="34" charset="0"/>
                <a:ea typeface="+mj-ea"/>
                <a:cs typeface="+mj-cs"/>
              </a:rPr>
              <a:t>7</a:t>
            </a:r>
            <a:endParaRPr kumimoji="0" lang="pt-PT" sz="7200" b="1" i="0" u="none" strike="noStrike" kern="1200" cap="all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619672" y="2420889"/>
            <a:ext cx="655272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dirty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1Coríntios </a:t>
            </a:r>
            <a:r>
              <a:rPr lang="pt-PT" sz="40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13.13</a:t>
            </a:r>
            <a:r>
              <a:rPr lang="pt-PT" sz="40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:</a:t>
            </a:r>
          </a:p>
          <a:p>
            <a:endParaRPr lang="pt-PT" sz="1000" dirty="0">
              <a:solidFill>
                <a:schemeClr val="bg1"/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r>
              <a:rPr lang="pt-PT" sz="40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“</a:t>
            </a:r>
            <a:r>
              <a:rPr lang="pt-BR" sz="4000" dirty="0">
                <a:solidFill>
                  <a:schemeClr val="bg1"/>
                </a:solidFill>
                <a:latin typeface="Berlin Sans FB" panose="020E0602020502020306" pitchFamily="34" charset="0"/>
              </a:rPr>
              <a:t>Assim, permanecem agora estes três: a fé, a </a:t>
            </a:r>
            <a:r>
              <a:rPr lang="pt-BR" sz="4000" dirty="0">
                <a:solidFill>
                  <a:srgbClr val="FFFF00"/>
                </a:solidFill>
                <a:latin typeface="Berlin Sans FB" panose="020E0602020502020306" pitchFamily="34" charset="0"/>
              </a:rPr>
              <a:t>esperança</a:t>
            </a:r>
            <a:r>
              <a:rPr lang="pt-BR" sz="4000" dirty="0">
                <a:solidFill>
                  <a:schemeClr val="bg1"/>
                </a:solidFill>
                <a:latin typeface="Berlin Sans FB" panose="020E0602020502020306" pitchFamily="34" charset="0"/>
              </a:rPr>
              <a:t> e o amor. O maior deles, porém, é o </a:t>
            </a:r>
            <a:r>
              <a:rPr lang="pt-BR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amor</a:t>
            </a:r>
            <a:r>
              <a:rPr lang="pt-PT" sz="4000" dirty="0" smtClean="0">
                <a:solidFill>
                  <a:schemeClr val="bg1"/>
                </a:solidFill>
                <a:latin typeface="Berlin Sans FB" panose="020E0602020502020306" pitchFamily="34" charset="0"/>
                <a:cs typeface="Arial" pitchFamily="34" charset="0"/>
              </a:rPr>
              <a:t>.”</a:t>
            </a:r>
          </a:p>
        </p:txBody>
      </p:sp>
      <p:sp>
        <p:nvSpPr>
          <p:cNvPr id="3" name="Rectângulo 2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15008" y="6557720"/>
            <a:ext cx="8928992" cy="332656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Série: SER CRISTÃO EM TEMPO DE CRISE - 7</a:t>
            </a: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Words>885</Words>
  <Application>Microsoft Office PowerPoint</Application>
  <PresentationFormat>Apresentação na tela (4:3)</PresentationFormat>
  <Paragraphs>90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ESPERANÇA</vt:lpstr>
      <vt:lpstr>Esperança – uma das três virtudes que Deus concede aos homens.</vt:lpstr>
      <vt:lpstr>Apresentação do PowerPoint</vt:lpstr>
      <vt:lpstr>1. As secas fontes de esperança</vt:lpstr>
      <vt:lpstr>1. As secas fontes de esperança</vt:lpstr>
      <vt:lpstr>1. As secas fontes de esperança</vt:lpstr>
      <vt:lpstr>1. As secas fontes de esperança</vt:lpstr>
      <vt:lpstr>2. As fontes abundantes de esperança</vt:lpstr>
      <vt:lpstr>Apresentação do PowerPoint</vt:lpstr>
      <vt:lpstr>2. As abundantes fontes de esperança </vt:lpstr>
      <vt:lpstr>2. As abundantes fontes de esperança</vt:lpstr>
      <vt:lpstr>3. Os frutos da esperança </vt:lpstr>
      <vt:lpstr>3. Os frutos da esperança </vt:lpstr>
      <vt:lpstr>3. Os frutos da esperança </vt:lpstr>
      <vt:lpstr>3. Os frutos da esperança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Fé – o sustento do cristão</dc:title>
  <dc:creator>vanderli</dc:creator>
  <cp:lastModifiedBy>Alina</cp:lastModifiedBy>
  <cp:revision>100</cp:revision>
  <dcterms:created xsi:type="dcterms:W3CDTF">2012-01-21T11:55:37Z</dcterms:created>
  <dcterms:modified xsi:type="dcterms:W3CDTF">2015-01-24T20:27:31Z</dcterms:modified>
</cp:coreProperties>
</file>